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33"/>
  </p:notesMasterIdLst>
  <p:handoutMasterIdLst>
    <p:handoutMasterId r:id="rId34"/>
  </p:handoutMasterIdLst>
  <p:sldIdLst>
    <p:sldId id="1052" r:id="rId5"/>
    <p:sldId id="1054" r:id="rId6"/>
    <p:sldId id="1075" r:id="rId7"/>
    <p:sldId id="1056" r:id="rId8"/>
    <p:sldId id="1055" r:id="rId9"/>
    <p:sldId id="259" r:id="rId10"/>
    <p:sldId id="261" r:id="rId11"/>
    <p:sldId id="1058" r:id="rId12"/>
    <p:sldId id="1059" r:id="rId13"/>
    <p:sldId id="1061" r:id="rId14"/>
    <p:sldId id="269" r:id="rId15"/>
    <p:sldId id="1064" r:id="rId16"/>
    <p:sldId id="1065" r:id="rId17"/>
    <p:sldId id="1066" r:id="rId18"/>
    <p:sldId id="1067" r:id="rId19"/>
    <p:sldId id="1068" r:id="rId20"/>
    <p:sldId id="1069" r:id="rId21"/>
    <p:sldId id="1062" r:id="rId22"/>
    <p:sldId id="1076" r:id="rId23"/>
    <p:sldId id="1071" r:id="rId24"/>
    <p:sldId id="1050" r:id="rId25"/>
    <p:sldId id="266" r:id="rId26"/>
    <p:sldId id="272" r:id="rId27"/>
    <p:sldId id="267" r:id="rId28"/>
    <p:sldId id="1051" r:id="rId29"/>
    <p:sldId id="273" r:id="rId30"/>
    <p:sldId id="1072" r:id="rId31"/>
    <p:sldId id="1063" r:id="rId3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957BE06-0622-6718-4BFA-A4BB818CD0BE}" name="Salus, Danielle (MHFA)" initials="SD(" userId="S::Danielle.Salus@state.mn.us::34846b71-7276-4fc3-93aa-bdad3e7ff4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1FF"/>
    <a:srgbClr val="D6EDFF"/>
    <a:srgbClr val="003865"/>
    <a:srgbClr val="78BE21"/>
    <a:srgbClr val="000000"/>
    <a:srgbClr val="E8E8E8"/>
    <a:srgbClr val="0D0D0D"/>
    <a:srgbClr val="B20738"/>
    <a:srgbClr val="00A3E2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4" autoAdjust="0"/>
    <p:restoredTop sz="91562" autoAdjust="0"/>
  </p:normalViewPr>
  <p:slideViewPr>
    <p:cSldViewPr snapToGrid="0">
      <p:cViewPr varScale="1">
        <p:scale>
          <a:sx n="97" d="100"/>
          <a:sy n="97" d="100"/>
        </p:scale>
        <p:origin x="294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366"/>
    </p:cViewPr>
  </p:sorterViewPr>
  <p:notesViewPr>
    <p:cSldViewPr snapToGrid="0">
      <p:cViewPr varScale="1">
        <p:scale>
          <a:sx n="80" d="100"/>
          <a:sy n="80" d="100"/>
        </p:scale>
        <p:origin x="3882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4DC1D2-178A-40AB-9CEF-84BBC2E1F496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4F70EF5-5BFB-4EDC-A5A7-2504145B305E}">
      <dgm:prSet custT="1"/>
      <dgm:spPr/>
      <dgm:t>
        <a:bodyPr/>
        <a:lstStyle/>
        <a:p>
          <a:pPr>
            <a:defRPr cap="all"/>
          </a:pPr>
          <a:r>
            <a:rPr lang="en-US" sz="2100" b="0" i="0" cap="none" dirty="0"/>
            <a:t>See what Minnesota Housing staff will focus on to determine scores</a:t>
          </a:r>
          <a:endParaRPr lang="en-US" sz="2100" cap="none" dirty="0"/>
        </a:p>
      </dgm:t>
    </dgm:pt>
    <dgm:pt modelId="{35A00B8A-270F-4747-B563-7EFB4638856D}" type="parTrans" cxnId="{D2F5F679-7F04-4408-987D-DB46BEF98EB5}">
      <dgm:prSet/>
      <dgm:spPr/>
      <dgm:t>
        <a:bodyPr/>
        <a:lstStyle/>
        <a:p>
          <a:endParaRPr lang="en-US"/>
        </a:p>
      </dgm:t>
    </dgm:pt>
    <dgm:pt modelId="{A4350519-1F33-4223-AD12-9E65599D9F4E}" type="sibTrans" cxnId="{D2F5F679-7F04-4408-987D-DB46BEF98EB5}">
      <dgm:prSet/>
      <dgm:spPr/>
      <dgm:t>
        <a:bodyPr/>
        <a:lstStyle/>
        <a:p>
          <a:endParaRPr lang="en-US"/>
        </a:p>
      </dgm:t>
    </dgm:pt>
    <dgm:pt modelId="{47CF7EE1-E9CC-47DE-AA16-6FA461E48E32}">
      <dgm:prSet/>
      <dgm:spPr/>
      <dgm:t>
        <a:bodyPr/>
        <a:lstStyle/>
        <a:p>
          <a:pPr>
            <a:defRPr cap="all"/>
          </a:pPr>
          <a:r>
            <a:rPr lang="en-US" b="0" i="0" cap="none" dirty="0"/>
            <a:t>Help prioritize your scope of work</a:t>
          </a:r>
          <a:endParaRPr lang="en-US" cap="none" dirty="0"/>
        </a:p>
      </dgm:t>
    </dgm:pt>
    <dgm:pt modelId="{AD90D0A8-8997-445D-8A0C-13DFA69277A8}" type="parTrans" cxnId="{BF8A8255-1C87-406B-A1BD-A027B2135454}">
      <dgm:prSet/>
      <dgm:spPr/>
      <dgm:t>
        <a:bodyPr/>
        <a:lstStyle/>
        <a:p>
          <a:endParaRPr lang="en-US"/>
        </a:p>
      </dgm:t>
    </dgm:pt>
    <dgm:pt modelId="{B02ACB8D-4C38-4B1A-8816-A00D1C046955}" type="sibTrans" cxnId="{BF8A8255-1C87-406B-A1BD-A027B2135454}">
      <dgm:prSet/>
      <dgm:spPr/>
      <dgm:t>
        <a:bodyPr/>
        <a:lstStyle/>
        <a:p>
          <a:endParaRPr lang="en-US"/>
        </a:p>
      </dgm:t>
    </dgm:pt>
    <dgm:pt modelId="{88C7B3D9-C17F-45E8-B365-D044D56C2A05}">
      <dgm:prSet/>
      <dgm:spPr/>
      <dgm:t>
        <a:bodyPr/>
        <a:lstStyle/>
        <a:p>
          <a:pPr>
            <a:defRPr cap="all"/>
          </a:pPr>
          <a:r>
            <a:rPr lang="en-US" b="0" i="0" cap="none" dirty="0"/>
            <a:t>Provide greater transparency into the scoring process</a:t>
          </a:r>
          <a:endParaRPr lang="en-US" cap="none" dirty="0"/>
        </a:p>
      </dgm:t>
    </dgm:pt>
    <dgm:pt modelId="{4B832DE1-AD77-4D50-BC69-1598251B05EE}" type="parTrans" cxnId="{D8DA7531-4361-4977-A673-55116FD6A888}">
      <dgm:prSet/>
      <dgm:spPr/>
      <dgm:t>
        <a:bodyPr/>
        <a:lstStyle/>
        <a:p>
          <a:endParaRPr lang="en-US"/>
        </a:p>
      </dgm:t>
    </dgm:pt>
    <dgm:pt modelId="{0B10AE8D-92D9-467C-B0A1-589590F9E7CD}" type="sibTrans" cxnId="{D8DA7531-4361-4977-A673-55116FD6A888}">
      <dgm:prSet/>
      <dgm:spPr/>
      <dgm:t>
        <a:bodyPr/>
        <a:lstStyle/>
        <a:p>
          <a:endParaRPr lang="en-US"/>
        </a:p>
      </dgm:t>
    </dgm:pt>
    <dgm:pt modelId="{DBB5B767-BBFF-46F1-95B8-41B8993601BA}" type="pres">
      <dgm:prSet presAssocID="{734DC1D2-178A-40AB-9CEF-84BBC2E1F496}" presName="root" presStyleCnt="0">
        <dgm:presLayoutVars>
          <dgm:dir/>
          <dgm:resizeHandles val="exact"/>
        </dgm:presLayoutVars>
      </dgm:prSet>
      <dgm:spPr/>
    </dgm:pt>
    <dgm:pt modelId="{D63B6E57-39C3-4F98-B1DB-35C273E55660}" type="pres">
      <dgm:prSet presAssocID="{24F70EF5-5BFB-4EDC-A5A7-2504145B305E}" presName="compNode" presStyleCnt="0"/>
      <dgm:spPr/>
    </dgm:pt>
    <dgm:pt modelId="{07D438BA-C306-438B-940D-D3C63F058BA3}" type="pres">
      <dgm:prSet presAssocID="{24F70EF5-5BFB-4EDC-A5A7-2504145B305E}" presName="iconBgRect" presStyleLbl="bgShp" presStyleIdx="0" presStyleCnt="3"/>
      <dgm:spPr/>
    </dgm:pt>
    <dgm:pt modelId="{7761E2AB-2209-4F8B-B86A-BDF0F4DEC5B7}" type="pres">
      <dgm:prSet presAssocID="{24F70EF5-5BFB-4EDC-A5A7-2504145B305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"/>
        </a:ext>
      </dgm:extLst>
    </dgm:pt>
    <dgm:pt modelId="{A23A1F33-89A9-44BB-95E3-166F0E3C7BD8}" type="pres">
      <dgm:prSet presAssocID="{24F70EF5-5BFB-4EDC-A5A7-2504145B305E}" presName="spaceRect" presStyleCnt="0"/>
      <dgm:spPr/>
    </dgm:pt>
    <dgm:pt modelId="{7B78FA0C-A2A7-47DB-82F4-2AB9AA765517}" type="pres">
      <dgm:prSet presAssocID="{24F70EF5-5BFB-4EDC-A5A7-2504145B305E}" presName="textRect" presStyleLbl="revTx" presStyleIdx="0" presStyleCnt="3">
        <dgm:presLayoutVars>
          <dgm:chMax val="1"/>
          <dgm:chPref val="1"/>
        </dgm:presLayoutVars>
      </dgm:prSet>
      <dgm:spPr/>
    </dgm:pt>
    <dgm:pt modelId="{D463F537-087F-4969-B8BA-C8F0FBC33C73}" type="pres">
      <dgm:prSet presAssocID="{A4350519-1F33-4223-AD12-9E65599D9F4E}" presName="sibTrans" presStyleCnt="0"/>
      <dgm:spPr/>
    </dgm:pt>
    <dgm:pt modelId="{BBB6973E-7E2A-40FD-B153-33073F5A2DFA}" type="pres">
      <dgm:prSet presAssocID="{47CF7EE1-E9CC-47DE-AA16-6FA461E48E32}" presName="compNode" presStyleCnt="0"/>
      <dgm:spPr/>
    </dgm:pt>
    <dgm:pt modelId="{E5FA1B5B-EBEF-4185-BB77-227F125166C7}" type="pres">
      <dgm:prSet presAssocID="{47CF7EE1-E9CC-47DE-AA16-6FA461E48E32}" presName="iconBgRect" presStyleLbl="bgShp" presStyleIdx="1" presStyleCnt="3"/>
      <dgm:spPr/>
    </dgm:pt>
    <dgm:pt modelId="{104E5545-1DA2-4438-B3C0-BFA78D51052D}" type="pres">
      <dgm:prSet presAssocID="{47CF7EE1-E9CC-47DE-AA16-6FA461E48E3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A7B629B-1F47-4F93-A845-E48880D4C43C}" type="pres">
      <dgm:prSet presAssocID="{47CF7EE1-E9CC-47DE-AA16-6FA461E48E32}" presName="spaceRect" presStyleCnt="0"/>
      <dgm:spPr/>
    </dgm:pt>
    <dgm:pt modelId="{320D9A7C-4807-43B3-969C-B36475E9C5A9}" type="pres">
      <dgm:prSet presAssocID="{47CF7EE1-E9CC-47DE-AA16-6FA461E48E32}" presName="textRect" presStyleLbl="revTx" presStyleIdx="1" presStyleCnt="3" custScaleX="74384">
        <dgm:presLayoutVars>
          <dgm:chMax val="1"/>
          <dgm:chPref val="1"/>
        </dgm:presLayoutVars>
      </dgm:prSet>
      <dgm:spPr/>
    </dgm:pt>
    <dgm:pt modelId="{8ABE2F62-B386-48E9-B9C0-4EB30A936B75}" type="pres">
      <dgm:prSet presAssocID="{B02ACB8D-4C38-4B1A-8816-A00D1C046955}" presName="sibTrans" presStyleCnt="0"/>
      <dgm:spPr/>
    </dgm:pt>
    <dgm:pt modelId="{48A1434A-1A2D-4AFB-A3B6-5DC81EC3A1BC}" type="pres">
      <dgm:prSet presAssocID="{88C7B3D9-C17F-45E8-B365-D044D56C2A05}" presName="compNode" presStyleCnt="0"/>
      <dgm:spPr/>
    </dgm:pt>
    <dgm:pt modelId="{4FB40CAF-0FFE-4B3C-B403-F1EBE81C47FB}" type="pres">
      <dgm:prSet presAssocID="{88C7B3D9-C17F-45E8-B365-D044D56C2A05}" presName="iconBgRect" presStyleLbl="bgShp" presStyleIdx="2" presStyleCnt="3"/>
      <dgm:spPr/>
    </dgm:pt>
    <dgm:pt modelId="{FBA5B3D7-E8B9-47E7-B625-D31E0266F13B}" type="pres">
      <dgm:prSet presAssocID="{88C7B3D9-C17F-45E8-B365-D044D56C2A05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80E8AFC2-5EF5-4974-9C86-3D1EBA4F0768}" type="pres">
      <dgm:prSet presAssocID="{88C7B3D9-C17F-45E8-B365-D044D56C2A05}" presName="spaceRect" presStyleCnt="0"/>
      <dgm:spPr/>
    </dgm:pt>
    <dgm:pt modelId="{E9AE95AF-5004-48C6-90D4-9A5F99041A85}" type="pres">
      <dgm:prSet presAssocID="{88C7B3D9-C17F-45E8-B365-D044D56C2A05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D8DA7531-4361-4977-A673-55116FD6A888}" srcId="{734DC1D2-178A-40AB-9CEF-84BBC2E1F496}" destId="{88C7B3D9-C17F-45E8-B365-D044D56C2A05}" srcOrd="2" destOrd="0" parTransId="{4B832DE1-AD77-4D50-BC69-1598251B05EE}" sibTransId="{0B10AE8D-92D9-467C-B0A1-589590F9E7CD}"/>
    <dgm:cxn modelId="{69668B38-6FD6-46C4-BF91-3BB3FED024EE}" type="presOf" srcId="{24F70EF5-5BFB-4EDC-A5A7-2504145B305E}" destId="{7B78FA0C-A2A7-47DB-82F4-2AB9AA765517}" srcOrd="0" destOrd="0" presId="urn:microsoft.com/office/officeart/2018/5/layout/IconCircleLabelList"/>
    <dgm:cxn modelId="{BF8A8255-1C87-406B-A1BD-A027B2135454}" srcId="{734DC1D2-178A-40AB-9CEF-84BBC2E1F496}" destId="{47CF7EE1-E9CC-47DE-AA16-6FA461E48E32}" srcOrd="1" destOrd="0" parTransId="{AD90D0A8-8997-445D-8A0C-13DFA69277A8}" sibTransId="{B02ACB8D-4C38-4B1A-8816-A00D1C046955}"/>
    <dgm:cxn modelId="{D2F5F679-7F04-4408-987D-DB46BEF98EB5}" srcId="{734DC1D2-178A-40AB-9CEF-84BBC2E1F496}" destId="{24F70EF5-5BFB-4EDC-A5A7-2504145B305E}" srcOrd="0" destOrd="0" parTransId="{35A00B8A-270F-4747-B563-7EFB4638856D}" sibTransId="{A4350519-1F33-4223-AD12-9E65599D9F4E}"/>
    <dgm:cxn modelId="{A89BC091-2E40-49FC-9EA5-3C0D3AD8B08D}" type="presOf" srcId="{47CF7EE1-E9CC-47DE-AA16-6FA461E48E32}" destId="{320D9A7C-4807-43B3-969C-B36475E9C5A9}" srcOrd="0" destOrd="0" presId="urn:microsoft.com/office/officeart/2018/5/layout/IconCircleLabelList"/>
    <dgm:cxn modelId="{E9AC78C5-20AB-4D24-B5CE-EA461534524A}" type="presOf" srcId="{88C7B3D9-C17F-45E8-B365-D044D56C2A05}" destId="{E9AE95AF-5004-48C6-90D4-9A5F99041A85}" srcOrd="0" destOrd="0" presId="urn:microsoft.com/office/officeart/2018/5/layout/IconCircleLabelList"/>
    <dgm:cxn modelId="{28FF22D2-CFF3-41FC-9EEF-822546DAE8A8}" type="presOf" srcId="{734DC1D2-178A-40AB-9CEF-84BBC2E1F496}" destId="{DBB5B767-BBFF-46F1-95B8-41B8993601BA}" srcOrd="0" destOrd="0" presId="urn:microsoft.com/office/officeart/2018/5/layout/IconCircleLabelList"/>
    <dgm:cxn modelId="{56F95E1B-106D-4D56-A1C9-A3943C009EB7}" type="presParOf" srcId="{DBB5B767-BBFF-46F1-95B8-41B8993601BA}" destId="{D63B6E57-39C3-4F98-B1DB-35C273E55660}" srcOrd="0" destOrd="0" presId="urn:microsoft.com/office/officeart/2018/5/layout/IconCircleLabelList"/>
    <dgm:cxn modelId="{6B94721A-C32A-4DE5-8AA5-F9BC3B6875BF}" type="presParOf" srcId="{D63B6E57-39C3-4F98-B1DB-35C273E55660}" destId="{07D438BA-C306-438B-940D-D3C63F058BA3}" srcOrd="0" destOrd="0" presId="urn:microsoft.com/office/officeart/2018/5/layout/IconCircleLabelList"/>
    <dgm:cxn modelId="{06DA2430-F1D1-461C-BD19-1EB24ED27547}" type="presParOf" srcId="{D63B6E57-39C3-4F98-B1DB-35C273E55660}" destId="{7761E2AB-2209-4F8B-B86A-BDF0F4DEC5B7}" srcOrd="1" destOrd="0" presId="urn:microsoft.com/office/officeart/2018/5/layout/IconCircleLabelList"/>
    <dgm:cxn modelId="{2DFB55BC-290C-478B-964F-8B6B01D57355}" type="presParOf" srcId="{D63B6E57-39C3-4F98-B1DB-35C273E55660}" destId="{A23A1F33-89A9-44BB-95E3-166F0E3C7BD8}" srcOrd="2" destOrd="0" presId="urn:microsoft.com/office/officeart/2018/5/layout/IconCircleLabelList"/>
    <dgm:cxn modelId="{A223A583-2016-4C73-B196-F0D2B6D399E2}" type="presParOf" srcId="{D63B6E57-39C3-4F98-B1DB-35C273E55660}" destId="{7B78FA0C-A2A7-47DB-82F4-2AB9AA765517}" srcOrd="3" destOrd="0" presId="urn:microsoft.com/office/officeart/2018/5/layout/IconCircleLabelList"/>
    <dgm:cxn modelId="{5A8EFE81-2C1D-4141-9ED9-8F533DCFA386}" type="presParOf" srcId="{DBB5B767-BBFF-46F1-95B8-41B8993601BA}" destId="{D463F537-087F-4969-B8BA-C8F0FBC33C73}" srcOrd="1" destOrd="0" presId="urn:microsoft.com/office/officeart/2018/5/layout/IconCircleLabelList"/>
    <dgm:cxn modelId="{D624A84B-04FA-4C69-9ADF-21F2A35BCBC9}" type="presParOf" srcId="{DBB5B767-BBFF-46F1-95B8-41B8993601BA}" destId="{BBB6973E-7E2A-40FD-B153-33073F5A2DFA}" srcOrd="2" destOrd="0" presId="urn:microsoft.com/office/officeart/2018/5/layout/IconCircleLabelList"/>
    <dgm:cxn modelId="{C1F5149D-9201-48B3-947F-D197BEDB5ABD}" type="presParOf" srcId="{BBB6973E-7E2A-40FD-B153-33073F5A2DFA}" destId="{E5FA1B5B-EBEF-4185-BB77-227F125166C7}" srcOrd="0" destOrd="0" presId="urn:microsoft.com/office/officeart/2018/5/layout/IconCircleLabelList"/>
    <dgm:cxn modelId="{FD0DA48C-9D99-4ABD-9B4E-1EDC53837C4D}" type="presParOf" srcId="{BBB6973E-7E2A-40FD-B153-33073F5A2DFA}" destId="{104E5545-1DA2-4438-B3C0-BFA78D51052D}" srcOrd="1" destOrd="0" presId="urn:microsoft.com/office/officeart/2018/5/layout/IconCircleLabelList"/>
    <dgm:cxn modelId="{ECA6AD2B-857C-4568-8691-3F3EBD2A45FD}" type="presParOf" srcId="{BBB6973E-7E2A-40FD-B153-33073F5A2DFA}" destId="{AA7B629B-1F47-4F93-A845-E48880D4C43C}" srcOrd="2" destOrd="0" presId="urn:microsoft.com/office/officeart/2018/5/layout/IconCircleLabelList"/>
    <dgm:cxn modelId="{4366E8A1-A65D-4785-8B06-CCFF5BF22D0C}" type="presParOf" srcId="{BBB6973E-7E2A-40FD-B153-33073F5A2DFA}" destId="{320D9A7C-4807-43B3-969C-B36475E9C5A9}" srcOrd="3" destOrd="0" presId="urn:microsoft.com/office/officeart/2018/5/layout/IconCircleLabelList"/>
    <dgm:cxn modelId="{E9DBA9A5-D9F9-4529-8175-303CF8A975D5}" type="presParOf" srcId="{DBB5B767-BBFF-46F1-95B8-41B8993601BA}" destId="{8ABE2F62-B386-48E9-B9C0-4EB30A936B75}" srcOrd="3" destOrd="0" presId="urn:microsoft.com/office/officeart/2018/5/layout/IconCircleLabelList"/>
    <dgm:cxn modelId="{C2FB4645-7CBD-4F74-B986-71B4510F130D}" type="presParOf" srcId="{DBB5B767-BBFF-46F1-95B8-41B8993601BA}" destId="{48A1434A-1A2D-4AFB-A3B6-5DC81EC3A1BC}" srcOrd="4" destOrd="0" presId="urn:microsoft.com/office/officeart/2018/5/layout/IconCircleLabelList"/>
    <dgm:cxn modelId="{84F6B4D3-3F20-48C6-A5AF-C9474CD99F22}" type="presParOf" srcId="{48A1434A-1A2D-4AFB-A3B6-5DC81EC3A1BC}" destId="{4FB40CAF-0FFE-4B3C-B403-F1EBE81C47FB}" srcOrd="0" destOrd="0" presId="urn:microsoft.com/office/officeart/2018/5/layout/IconCircleLabelList"/>
    <dgm:cxn modelId="{3DCE9BA2-0F6D-4239-BD7B-A9B7930732D9}" type="presParOf" srcId="{48A1434A-1A2D-4AFB-A3B6-5DC81EC3A1BC}" destId="{FBA5B3D7-E8B9-47E7-B625-D31E0266F13B}" srcOrd="1" destOrd="0" presId="urn:microsoft.com/office/officeart/2018/5/layout/IconCircleLabelList"/>
    <dgm:cxn modelId="{373254ED-420F-4BE5-A5A5-0A94C0383E57}" type="presParOf" srcId="{48A1434A-1A2D-4AFB-A3B6-5DC81EC3A1BC}" destId="{80E8AFC2-5EF5-4974-9C86-3D1EBA4F0768}" srcOrd="2" destOrd="0" presId="urn:microsoft.com/office/officeart/2018/5/layout/IconCircleLabelList"/>
    <dgm:cxn modelId="{00DC26CE-11F8-4734-9849-906662FFB306}" type="presParOf" srcId="{48A1434A-1A2D-4AFB-A3B6-5DC81EC3A1BC}" destId="{E9AE95AF-5004-48C6-90D4-9A5F99041A8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D438BA-C306-438B-940D-D3C63F058BA3}">
      <dsp:nvSpPr>
        <dsp:cNvPr id="0" name=""/>
        <dsp:cNvSpPr/>
      </dsp:nvSpPr>
      <dsp:spPr>
        <a:xfrm>
          <a:off x="679050" y="604056"/>
          <a:ext cx="1887187" cy="18871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61E2AB-2209-4F8B-B86A-BDF0F4DEC5B7}">
      <dsp:nvSpPr>
        <dsp:cNvPr id="0" name=""/>
        <dsp:cNvSpPr/>
      </dsp:nvSpPr>
      <dsp:spPr>
        <a:xfrm>
          <a:off x="1081237" y="1006243"/>
          <a:ext cx="1082812" cy="10828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78FA0C-A2A7-47DB-82F4-2AB9AA765517}">
      <dsp:nvSpPr>
        <dsp:cNvPr id="0" name=""/>
        <dsp:cNvSpPr/>
      </dsp:nvSpPr>
      <dsp:spPr>
        <a:xfrm>
          <a:off x="75768" y="3079056"/>
          <a:ext cx="309375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0" i="0" kern="1200" cap="none" dirty="0"/>
            <a:t>See what Minnesota Housing staff will focus on to determine scores</a:t>
          </a:r>
          <a:endParaRPr lang="en-US" sz="2100" kern="1200" cap="none" dirty="0"/>
        </a:p>
      </dsp:txBody>
      <dsp:txXfrm>
        <a:off x="75768" y="3079056"/>
        <a:ext cx="3093750" cy="900000"/>
      </dsp:txXfrm>
    </dsp:sp>
    <dsp:sp modelId="{E5FA1B5B-EBEF-4185-BB77-227F125166C7}">
      <dsp:nvSpPr>
        <dsp:cNvPr id="0" name=""/>
        <dsp:cNvSpPr/>
      </dsp:nvSpPr>
      <dsp:spPr>
        <a:xfrm>
          <a:off x="4314206" y="604056"/>
          <a:ext cx="1887187" cy="18871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E5545-1DA2-4438-B3C0-BFA78D51052D}">
      <dsp:nvSpPr>
        <dsp:cNvPr id="0" name=""/>
        <dsp:cNvSpPr/>
      </dsp:nvSpPr>
      <dsp:spPr>
        <a:xfrm>
          <a:off x="4716393" y="1006243"/>
          <a:ext cx="1082812" cy="10828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0D9A7C-4807-43B3-969C-B36475E9C5A9}">
      <dsp:nvSpPr>
        <dsp:cNvPr id="0" name=""/>
        <dsp:cNvSpPr/>
      </dsp:nvSpPr>
      <dsp:spPr>
        <a:xfrm>
          <a:off x="4107172" y="3079056"/>
          <a:ext cx="2301255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0" i="0" kern="1200" cap="none" dirty="0"/>
            <a:t>Help prioritize your scope of work</a:t>
          </a:r>
          <a:endParaRPr lang="en-US" sz="2100" kern="1200" cap="none" dirty="0"/>
        </a:p>
      </dsp:txBody>
      <dsp:txXfrm>
        <a:off x="4107172" y="3079056"/>
        <a:ext cx="2301255" cy="900000"/>
      </dsp:txXfrm>
    </dsp:sp>
    <dsp:sp modelId="{4FB40CAF-0FFE-4B3C-B403-F1EBE81C47FB}">
      <dsp:nvSpPr>
        <dsp:cNvPr id="0" name=""/>
        <dsp:cNvSpPr/>
      </dsp:nvSpPr>
      <dsp:spPr>
        <a:xfrm>
          <a:off x="7949362" y="604056"/>
          <a:ext cx="1887187" cy="18871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BA5B3D7-E8B9-47E7-B625-D31E0266F13B}">
      <dsp:nvSpPr>
        <dsp:cNvPr id="0" name=""/>
        <dsp:cNvSpPr/>
      </dsp:nvSpPr>
      <dsp:spPr>
        <a:xfrm>
          <a:off x="8351550" y="1006243"/>
          <a:ext cx="1082812" cy="10828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E95AF-5004-48C6-90D4-9A5F99041A85}">
      <dsp:nvSpPr>
        <dsp:cNvPr id="0" name=""/>
        <dsp:cNvSpPr/>
      </dsp:nvSpPr>
      <dsp:spPr>
        <a:xfrm>
          <a:off x="7346081" y="3079056"/>
          <a:ext cx="3093750" cy="90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100" b="0" i="0" kern="1200" cap="none" dirty="0"/>
            <a:t>Provide greater transparency into the scoring process</a:t>
          </a:r>
          <a:endParaRPr lang="en-US" sz="2100" kern="1200" cap="none" dirty="0"/>
        </a:p>
      </dsp:txBody>
      <dsp:txXfrm>
        <a:off x="7346081" y="3079056"/>
        <a:ext cx="3093750" cy="90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Calibri" panose="020F0502020204030204" pitchFamily="34" charset="0"/>
              </a:rPr>
              <a:t>3/12/2025</a:t>
            </a:fld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Calibri" panose="020F0502020204030204" pitchFamily="34" charset="0"/>
              </a:rPr>
              <a:t>‹#›</a:t>
            </a:fld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3/12/2025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813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866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21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317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4092602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98A49076-AC83-4067-BFF1-1E3EFF4E60A0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Graphic 8">
            <a:extLst>
              <a:ext uri="{FF2B5EF4-FFF2-40B4-BE49-F238E27FC236}">
                <a16:creationId xmlns:a16="http://schemas.microsoft.com/office/drawing/2014/main" id="{42349561-5F62-42F4-B212-FA53CED7E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2177" y="1836431"/>
            <a:ext cx="5069133" cy="77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EC0082-4408-44C2-9558-336ADCC414B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mnhousing.gov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548E5E-B9B1-43DE-A9C8-8F606CA055F3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416BCF2-EF47-420E-A33C-8D52D35B603F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, Imag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8322B4-ABDD-4FBF-89C8-A60F73F16123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269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, Image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6E1F7EB-1B6E-4E29-BA5B-D1644AAC40A9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Blue, Image)">
    <p:bg bwMode="black"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0"/>
          </p:nvPr>
        </p:nvSpPr>
        <p:spPr bwMode="white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3"/>
          </p:nvPr>
        </p:nvSpPr>
        <p:spPr bwMode="lt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0E67F02-D38E-4151-ACC7-3D7928BB6304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ight Gray, Image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3"/>
          </p:nvPr>
        </p:nvSpPr>
        <p:spPr bwMode="gray"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464213E-BDD6-4597-9D13-C88B7BE814A0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Vertic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2139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378C81C-38CA-4D22-9B63-324111B4934E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3645813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E4B3DD3E-4071-4513-9DAD-DBBE02E05F5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 bwMode="gray">
          <a:xfrm>
            <a:off x="6484428" y="1981899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33272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03E6E0CE-BDC5-4A27-A3F6-F46D21F7DFC1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 bwMode="gray">
          <a:xfrm>
            <a:off x="9323043" y="2002884"/>
            <a:ext cx="2093976" cy="20939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475176E5-165A-4991-B192-95118B4EA96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8566839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 Vertic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3">
            <a:extLst>
              <a:ext uri="{FF2B5EF4-FFF2-40B4-BE49-F238E27FC236}">
                <a16:creationId xmlns:a16="http://schemas.microsoft.com/office/drawing/2014/main" id="{255F61E2-2EE6-4C2E-9E57-37997A4DF66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157917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5" name="Picture Placeholder 3">
            <a:extLst>
              <a:ext uri="{FF2B5EF4-FFF2-40B4-BE49-F238E27FC236}">
                <a16:creationId xmlns:a16="http://schemas.microsoft.com/office/drawing/2014/main" id="{49921214-0833-4B73-BEEC-FC86E7FF789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482218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F5B35329-7A36-4EF4-A793-2D020420E2A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 bwMode="gray">
          <a:xfrm>
            <a:off x="8065195" y="1959680"/>
            <a:ext cx="2322576" cy="232257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Job Title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E49BBF4E-26C3-4EA3-B393-F35550E08D7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9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380363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-Up Horizontal)">
    <p:bg bwMode="gray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0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4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167477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3939360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972C77D2-8ED6-4928-A489-C3D99EE00DDE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9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bg bwMode="gray"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"/>
          <p:cNvSpPr txBox="1">
            <a:spLocks/>
          </p:cNvSpPr>
          <p:nvPr userDrawn="1"/>
        </p:nvSpPr>
        <p:spPr bwMode="ltGray">
          <a:xfrm>
            <a:off x="0" y="4092604"/>
            <a:ext cx="12192000" cy="1295182"/>
          </a:xfrm>
          <a:prstGeom prst="rect">
            <a:avLst/>
          </a:prstGeom>
          <a:solidFill>
            <a:schemeClr val="accent2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13" name="Title 2"/>
          <p:cNvSpPr>
            <a:spLocks noGrp="1"/>
          </p:cNvSpPr>
          <p:nvPr>
            <p:ph type="ctrTitle" hasCustomPrompt="1"/>
          </p:nvPr>
        </p:nvSpPr>
        <p:spPr bwMode="black">
          <a:xfrm>
            <a:off x="266700" y="4092602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white"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838200" y="5644883"/>
            <a:ext cx="10515600" cy="711465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11562B92-61AD-43D9-9641-2108BCF7C85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phic 8">
            <a:extLst>
              <a:ext uri="{FF2B5EF4-FFF2-40B4-BE49-F238E27FC236}">
                <a16:creationId xmlns:a16="http://schemas.microsoft.com/office/drawing/2014/main" id="{E8CC904E-32AE-4C9C-B9CA-A01E1294C2A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2177" y="1836432"/>
            <a:ext cx="5150085" cy="7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2-Up Horizontal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9C74A44-140A-4705-B119-027F260E0FFF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Picture Placeholder 9"/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21" hasCustomPrompt="1"/>
          </p:nvPr>
        </p:nvSpPr>
        <p:spPr bwMode="black"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4A6BCC9-3E24-479C-AABA-0A845DB28E93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5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3-Up Vertic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7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697855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1473242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4936052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7" hasCustomPrompt="1"/>
          </p:nvPr>
        </p:nvSpPr>
        <p:spPr bwMode="black">
          <a:xfrm>
            <a:off x="4712235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8174249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Text Placeholder 8"/>
          <p:cNvSpPr>
            <a:spLocks noGrp="1"/>
          </p:cNvSpPr>
          <p:nvPr>
            <p:ph type="body" sz="quarter" idx="19" hasCustomPrompt="1"/>
          </p:nvPr>
        </p:nvSpPr>
        <p:spPr bwMode="black">
          <a:xfrm>
            <a:off x="7949636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3C728AE-B549-4193-8D47-6506ED7F7AF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0" name="Footer Placeholder 10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5" name="Slide Number Placeholder 11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473743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4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3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 bwMode="black"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7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9"/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0"/>
          <p:cNvSpPr>
            <a:spLocks noGrp="1"/>
          </p:cNvSpPr>
          <p:nvPr>
            <p:ph type="body" sz="quarter" idx="20"/>
          </p:nvPr>
        </p:nvSpPr>
        <p:spPr bwMode="black"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1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268B557-8335-4DE1-B7A5-C63D247F0C5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0" name="Footer Placeholder 12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6" name="Slide Number Placeholder 13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4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(2-Up Horizontal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806332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16"/>
          </p:nvPr>
        </p:nvSpPr>
        <p:spPr bwMode="black">
          <a:xfrm>
            <a:off x="2876550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5"/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6199805" y="2800328"/>
            <a:ext cx="1858809" cy="1858809"/>
          </a:xfrm>
          <a:prstGeom prst="rect">
            <a:avLst/>
          </a:prstGeom>
          <a:noFill/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 bwMode="black">
          <a:xfrm>
            <a:off x="8270023" y="2800329"/>
            <a:ext cx="2866328" cy="1858809"/>
          </a:xfrm>
          <a:noFill/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7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F520A481-799F-4F46-9599-BAF8417FE66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0" name="Footer Placeholder 8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10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or Objects (10-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2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7" name="Content Placeholder 3"/>
          <p:cNvSpPr>
            <a:spLocks noGrp="1"/>
          </p:cNvSpPr>
          <p:nvPr>
            <p:ph sz="half" idx="15" hasCustomPrompt="1"/>
          </p:nvPr>
        </p:nvSpPr>
        <p:spPr bwMode="gray">
          <a:xfrm>
            <a:off x="301038" y="1600201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5" name="Content Placeholder 4"/>
          <p:cNvSpPr>
            <a:spLocks noGrp="1"/>
          </p:cNvSpPr>
          <p:nvPr>
            <p:ph sz="half" idx="27" hasCustomPrompt="1"/>
          </p:nvPr>
        </p:nvSpPr>
        <p:spPr bwMode="gray">
          <a:xfrm>
            <a:off x="2676908" y="1600200"/>
            <a:ext cx="2069630" cy="2171701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6" name="Content Placeholder 5"/>
          <p:cNvSpPr>
            <a:spLocks noGrp="1"/>
          </p:cNvSpPr>
          <p:nvPr>
            <p:ph sz="half" idx="28" hasCustomPrompt="1"/>
          </p:nvPr>
        </p:nvSpPr>
        <p:spPr bwMode="gray">
          <a:xfrm>
            <a:off x="5061185" y="1600202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8" name="Content Placeholder 6"/>
          <p:cNvSpPr>
            <a:spLocks noGrp="1"/>
          </p:cNvSpPr>
          <p:nvPr>
            <p:ph sz="half" idx="29" hasCustomPrompt="1"/>
          </p:nvPr>
        </p:nvSpPr>
        <p:spPr bwMode="gray">
          <a:xfrm>
            <a:off x="7450666" y="1600200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39" name="Content Placeholder 7"/>
          <p:cNvSpPr>
            <a:spLocks noGrp="1"/>
          </p:cNvSpPr>
          <p:nvPr>
            <p:ph sz="half" idx="30" hasCustomPrompt="1"/>
          </p:nvPr>
        </p:nvSpPr>
        <p:spPr bwMode="gray">
          <a:xfrm>
            <a:off x="9809451" y="1600199"/>
            <a:ext cx="2069630" cy="2171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5" name="Content Placeholder 8"/>
          <p:cNvSpPr>
            <a:spLocks noGrp="1"/>
          </p:cNvSpPr>
          <p:nvPr>
            <p:ph sz="half" idx="31" hasCustomPrompt="1"/>
          </p:nvPr>
        </p:nvSpPr>
        <p:spPr bwMode="gray">
          <a:xfrm>
            <a:off x="295833" y="4000500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6" name="Content Placeholder 9"/>
          <p:cNvSpPr>
            <a:spLocks noGrp="1"/>
          </p:cNvSpPr>
          <p:nvPr>
            <p:ph sz="half" idx="32" hasCustomPrompt="1"/>
          </p:nvPr>
        </p:nvSpPr>
        <p:spPr bwMode="gray">
          <a:xfrm>
            <a:off x="2671704" y="4000499"/>
            <a:ext cx="2069630" cy="2171701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half" idx="33" hasCustomPrompt="1"/>
          </p:nvPr>
        </p:nvSpPr>
        <p:spPr bwMode="gray">
          <a:xfrm>
            <a:off x="5055980" y="4000501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8" name="Content Placeholder 11"/>
          <p:cNvSpPr>
            <a:spLocks noGrp="1"/>
          </p:cNvSpPr>
          <p:nvPr>
            <p:ph sz="half" idx="34" hasCustomPrompt="1"/>
          </p:nvPr>
        </p:nvSpPr>
        <p:spPr bwMode="gray">
          <a:xfrm>
            <a:off x="7445462" y="4000499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19" name="Content Placeholder 12"/>
          <p:cNvSpPr>
            <a:spLocks noGrp="1"/>
          </p:cNvSpPr>
          <p:nvPr>
            <p:ph sz="half" idx="35" hasCustomPrompt="1"/>
          </p:nvPr>
        </p:nvSpPr>
        <p:spPr bwMode="gray">
          <a:xfrm>
            <a:off x="9804246" y="4000498"/>
            <a:ext cx="2069630" cy="2171699"/>
          </a:xfrm>
          <a:noFill/>
        </p:spPr>
        <p:txBody>
          <a:bodyPr>
            <a:normAutofit/>
          </a:bodyPr>
          <a:lstStyle>
            <a:lvl1pPr marL="0" indent="0">
              <a:buNone/>
              <a:defRPr sz="2500"/>
            </a:lvl1pPr>
            <a:lvl2pPr marL="391993" indent="0">
              <a:buNone/>
              <a:defRPr/>
            </a:lvl2pPr>
            <a:lvl3pPr marL="732244" indent="0">
              <a:buNone/>
              <a:defRPr/>
            </a:lvl3pPr>
            <a:lvl4pPr marL="1074062" indent="0">
              <a:buNone/>
              <a:defRPr/>
            </a:lvl4pPr>
            <a:lvl5pPr marL="1414312" indent="0">
              <a:buNone/>
              <a:defRPr/>
            </a:lvl5pPr>
          </a:lstStyle>
          <a:p>
            <a:pPr lvl="0"/>
            <a:r>
              <a:rPr lang="en-US" dirty="0"/>
              <a:t>Click icon to add object</a:t>
            </a:r>
          </a:p>
        </p:txBody>
      </p:sp>
      <p:sp>
        <p:nvSpPr>
          <p:cNvPr id="20" name="Date Placeholder 13"/>
          <p:cNvSpPr>
            <a:spLocks noGrp="1"/>
          </p:cNvSpPr>
          <p:nvPr>
            <p:ph type="dt" sz="half" idx="10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8D64A034-960E-455C-854C-9ECE392AD88C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21" name="Footer Placeholder 1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22" name="Slide Number Placeholder 1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Rectangle 16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137733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Blue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0"/>
            <a:ext cx="12192000" cy="1219200"/>
          </a:xfrm>
          <a:prstGeom prst="rect">
            <a:avLst/>
          </a:prstGeom>
          <a:solidFill>
            <a:srgbClr val="003865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7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Dark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black">
          <a:xfrm>
            <a:off x="-1" y="5638801"/>
            <a:ext cx="12192000" cy="1219200"/>
          </a:xfrm>
          <a:prstGeom prst="rect">
            <a:avLst/>
          </a:prstGeom>
          <a:solidFill>
            <a:srgbClr val="0D0D0D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5638801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2"/>
            <a:ext cx="12192000" cy="563879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Green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78BE21"/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(Light Gray Titl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 txBox="1">
            <a:spLocks/>
          </p:cNvSpPr>
          <p:nvPr userDrawn="1"/>
        </p:nvSpPr>
        <p:spPr bwMode="auto">
          <a:xfrm>
            <a:off x="0" y="5638800"/>
            <a:ext cx="12192000" cy="1219200"/>
          </a:xfrm>
          <a:prstGeom prst="rect">
            <a:avLst/>
          </a:prstGeom>
          <a:solidFill>
            <a:srgbClr val="E8E8E8">
              <a:alpha val="87843"/>
            </a:srgbClr>
          </a:solidFill>
        </p:spPr>
        <p:txBody>
          <a:bodyPr vert="horz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266700" y="5638800"/>
            <a:ext cx="11658600" cy="1219200"/>
          </a:xfrm>
          <a:noFill/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 bwMode="gray">
          <a:xfrm>
            <a:off x="0" y="3"/>
            <a:ext cx="12192000" cy="5638798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03797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/>
          <p:cNvSpPr txBox="1">
            <a:spLocks/>
          </p:cNvSpPr>
          <p:nvPr userDrawn="1"/>
        </p:nvSpPr>
        <p:spPr bwMode="black">
          <a:xfrm>
            <a:off x="0" y="3477837"/>
            <a:ext cx="12192000" cy="1295182"/>
          </a:xfrm>
          <a:prstGeom prst="rect">
            <a:avLst/>
          </a:prstGeom>
          <a:solidFill>
            <a:schemeClr val="accent1"/>
          </a:solidFill>
        </p:spPr>
        <p:txBody>
          <a:bodyPr vert="horz" wrap="square" lIns="0" tIns="0" rIns="0" bIns="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3477837"/>
            <a:ext cx="11658600" cy="1295182"/>
          </a:xfrm>
          <a:noFill/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enter the slideshow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 bwMode="black">
          <a:xfrm>
            <a:off x="838200" y="5041204"/>
            <a:ext cx="10515600" cy="1097128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r>
              <a:rPr lang="en-US" dirty="0"/>
              <a:t> | Job Title</a:t>
            </a:r>
          </a:p>
        </p:txBody>
      </p:sp>
      <p:pic>
        <p:nvPicPr>
          <p:cNvPr id="13" name="Graphic 5">
            <a:extLst>
              <a:ext uri="{FF2B5EF4-FFF2-40B4-BE49-F238E27FC236}">
                <a16:creationId xmlns:a16="http://schemas.microsoft.com/office/drawing/2014/main" id="{AB91618F-0F80-4130-B959-FE0C5B87DF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" y="6187728"/>
            <a:ext cx="2272255" cy="346770"/>
          </a:xfrm>
          <a:prstGeom prst="rect">
            <a:avLst/>
          </a:prstGeom>
        </p:spPr>
      </p:pic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5766153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 bwMode="gray">
          <a:xfrm>
            <a:off x="0" y="0"/>
            <a:ext cx="12192000" cy="338073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Horizont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8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6AF8CB-B31C-424C-B8AD-44D6A6496100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Dark Vertical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Dark)">
    <p:bg bwMode="black"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3648725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Horizont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2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2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B90E987A-D4D8-4827-B5E0-A2692E6F326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3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Light Gray Vertical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/>
          </p:nvPr>
        </p:nvSpPr>
        <p:spPr bwMode="black">
          <a:xfrm>
            <a:off x="838200" y="1365203"/>
            <a:ext cx="10515600" cy="156718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Light Gray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9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10647510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Horizont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471489D-9856-4E69-89B4-B3A75FB36B84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Blue Vertical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38200" y="1365203"/>
            <a:ext cx="10515600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4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Full Window Blue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373458" y="1264693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Picture Placeholder 3" descr="Screenshot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1373459" y="1813862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</p:spTree>
    <p:extLst>
      <p:ext uri="{BB962C8B-B14F-4D97-AF65-F5344CB8AC3E}">
        <p14:creationId xmlns:p14="http://schemas.microsoft.com/office/powerpoint/2010/main" val="5757137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/>
          </p:nvPr>
        </p:nvSpPr>
        <p:spPr bwMode="white"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4" name="Picture 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4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5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534B4A-6ADA-4E61-B87C-B3A41FD4560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11" name="Slide Number Placeholder 7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 txBox="1">
            <a:spLocks/>
          </p:cNvSpPr>
          <p:nvPr userDrawn="1"/>
        </p:nvSpPr>
        <p:spPr bwMode="black">
          <a:xfrm>
            <a:off x="0" y="2703886"/>
            <a:ext cx="12192000" cy="1759955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Title 2"/>
          <p:cNvSpPr>
            <a:spLocks noGrp="1"/>
          </p:cNvSpPr>
          <p:nvPr>
            <p:ph type="ctrTitle" hasCustomPrompt="1"/>
          </p:nvPr>
        </p:nvSpPr>
        <p:spPr bwMode="white">
          <a:xfrm>
            <a:off x="266700" y="2703888"/>
            <a:ext cx="11658600" cy="1759952"/>
          </a:xfrm>
          <a:noFill/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3" name="Rectangle 3"/>
          <p:cNvSpPr/>
          <p:nvPr userDrawn="1"/>
        </p:nvSpPr>
        <p:spPr bwMode="auto">
          <a:xfrm>
            <a:off x="0" y="5948516"/>
            <a:ext cx="12192000" cy="909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8" name="Date Placeholder 5"/>
          <p:cNvSpPr>
            <a:spLocks noGrp="1"/>
          </p:cNvSpPr>
          <p:nvPr>
            <p:ph type="dt" sz="half" idx="15"/>
          </p:nvPr>
        </p:nvSpPr>
        <p:spPr bwMode="black"/>
        <p:txBody>
          <a:bodyPr/>
          <a:lstStyle/>
          <a:p>
            <a:fld id="{27A7E513-4AC1-4AE1-BCD8-62B054A7527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9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19" name="Slide Number Placeholder 7"/>
          <p:cNvSpPr>
            <a:spLocks noGrp="1"/>
          </p:cNvSpPr>
          <p:nvPr>
            <p:ph type="sldNum" sz="quarter" idx="16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Graphic 8">
            <a:extLst>
              <a:ext uri="{FF2B5EF4-FFF2-40B4-BE49-F238E27FC236}">
                <a16:creationId xmlns:a16="http://schemas.microsoft.com/office/drawing/2014/main" id="{430308AB-F9FA-4CB8-AB13-ED0CD2A9F6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7658" y="705703"/>
            <a:ext cx="2938153" cy="448393"/>
          </a:xfrm>
          <a:prstGeom prst="rect">
            <a:avLst/>
          </a:prstGeom>
        </p:spPr>
      </p:pic>
      <p:sp>
        <p:nvSpPr>
          <p:cNvPr id="11" name="Picture Placeholder 9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96413"/>
            <a:ext cx="4493342" cy="293986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4" name="Picture Placeholder 9">
            <a:extLst>
              <a:ext uri="{FF2B5EF4-FFF2-40B4-BE49-F238E27FC236}">
                <a16:creationId xmlns:a16="http://schemas.microsoft.com/office/drawing/2014/main" id="{65F1C18D-34BA-7A53-78D1-48854B83B9F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4871884" y="737421"/>
            <a:ext cx="4493342" cy="2939864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" name="Picture Placeholder 9">
            <a:extLst>
              <a:ext uri="{FF2B5EF4-FFF2-40B4-BE49-F238E27FC236}">
                <a16:creationId xmlns:a16="http://schemas.microsoft.com/office/drawing/2014/main" id="{18AC6C42-C4DC-BF53-5304-25AE97879C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 bwMode="gray">
          <a:xfrm>
            <a:off x="3696929" y="3768194"/>
            <a:ext cx="3465998" cy="2657186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9">
            <a:extLst>
              <a:ext uri="{FF2B5EF4-FFF2-40B4-BE49-F238E27FC236}">
                <a16:creationId xmlns:a16="http://schemas.microsoft.com/office/drawing/2014/main" id="{1C83F16C-3283-4743-556F-F3C3D98426A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8101780" y="3940280"/>
            <a:ext cx="3726311" cy="2212017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(Computer, Tablet, Phone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/>
          <a:stretch/>
        </p:blipFill>
        <p:spPr bwMode="gray">
          <a:xfrm>
            <a:off x="513807" y="300788"/>
            <a:ext cx="11412844" cy="6506515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968188" y="4352926"/>
            <a:ext cx="894231" cy="1570503"/>
          </a:xfrm>
        </p:spPr>
        <p:txBody>
          <a:bodyPr>
            <a:normAutofit/>
          </a:bodyPr>
          <a:lstStyle>
            <a:lvl1pPr marL="171450" indent="-171450">
              <a:buFont typeface="Arial" panose="020B0604020202020204" pitchFamily="34" charset="0"/>
              <a:buChar char="•"/>
              <a:defRPr sz="95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2393577" y="3413074"/>
            <a:ext cx="1848970" cy="2458337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10" hasCustomPrompt="1"/>
          </p:nvPr>
        </p:nvSpPr>
        <p:spPr bwMode="gray">
          <a:xfrm>
            <a:off x="4976788" y="691883"/>
            <a:ext cx="6298572" cy="336913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icon to insert screenshot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1"/>
          </p:nvPr>
        </p:nvSpPr>
        <p:spPr bwMode="white"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8935F84-3176-43CC-86FD-A132F845DD3C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 bwMode="white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3675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6449201A-9881-4BD5-9EDB-134148F796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0B050E54-664D-466A-8DB7-324C516C80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906A78E-2FCE-427D-98A4-31316D7752E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(Teal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Shape, rectangle&#10;&#10;Description automatically generated">
            <a:extLst>
              <a:ext uri="{FF2B5EF4-FFF2-40B4-BE49-F238E27FC236}">
                <a16:creationId xmlns:a16="http://schemas.microsoft.com/office/drawing/2014/main" id="{28F32915-284F-4F48-8220-F8136AD1F2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1387736" y="1052945"/>
            <a:ext cx="9488245" cy="3227832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edit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1387736" y="4488873"/>
            <a:ext cx="9488245" cy="65328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edit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29789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Blue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5533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Minimal (Teal Background)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C3814C0D-95ED-4173-8AC0-4AB29FDCB9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2">
            <a:extLst>
              <a:ext uri="{FF2B5EF4-FFF2-40B4-BE49-F238E27FC236}">
                <a16:creationId xmlns:a16="http://schemas.microsoft.com/office/drawing/2014/main" id="{71113A8F-A3E6-4773-A564-980D4D0C4F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15839" y="760288"/>
            <a:ext cx="8091163" cy="416340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“Click to add quote.”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DA8B1812-DAFE-4A6A-B301-7770908A2BD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415839" y="5163327"/>
            <a:ext cx="8091163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- Click to add name or subtext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035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>
            <a:extLst>
              <a:ext uri="{FF2B5EF4-FFF2-40B4-BE49-F238E27FC236}">
                <a16:creationId xmlns:a16="http://schemas.microsoft.com/office/drawing/2014/main" id="{8C1F7E9D-0503-4BE4-8143-B788D47265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black">
          <a:xfrm>
            <a:off x="3305909" y="633187"/>
            <a:ext cx="5580183" cy="808751"/>
          </a:xfrm>
        </p:spPr>
        <p:txBody>
          <a:bodyPr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000" b="0" baseline="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/>
              <a:t>Click to add title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41562BBE-B5B7-42B5-8ABD-CE74CD647F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8113" y="1755775"/>
            <a:ext cx="9434512" cy="4151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 bwMode="white"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8869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5-Up with Icons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">
            <a:extLst>
              <a:ext uri="{FF2B5EF4-FFF2-40B4-BE49-F238E27FC236}">
                <a16:creationId xmlns:a16="http://schemas.microsoft.com/office/drawing/2014/main" id="{A5D6346A-285F-46E0-9AAB-F8F29A1C2BC6}"/>
              </a:ext>
            </a:extLst>
          </p:cNvPr>
          <p:cNvSpPr/>
          <p:nvPr userDrawn="1"/>
        </p:nvSpPr>
        <p:spPr bwMode="black">
          <a:xfrm>
            <a:off x="4060951" y="0"/>
            <a:ext cx="4063999" cy="3429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4325757" y="363682"/>
            <a:ext cx="3531339" cy="2809009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8" name="Rectangle 3">
            <a:extLst>
              <a:ext uri="{FF2B5EF4-FFF2-40B4-BE49-F238E27FC236}">
                <a16:creationId xmlns:a16="http://schemas.microsoft.com/office/drawing/2014/main" id="{8B1D6FB0-3CFA-4F98-9E32-13372A146E50}"/>
              </a:ext>
            </a:extLst>
          </p:cNvPr>
          <p:cNvSpPr/>
          <p:nvPr userDrawn="1"/>
        </p:nvSpPr>
        <p:spPr>
          <a:xfrm>
            <a:off x="-3048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4">
            <a:extLst>
              <a:ext uri="{FF2B5EF4-FFF2-40B4-BE49-F238E27FC236}">
                <a16:creationId xmlns:a16="http://schemas.microsoft.com/office/drawing/2014/main" id="{91253B02-FE9E-42BD-9273-EB07447C42F2}"/>
              </a:ext>
            </a:extLst>
          </p:cNvPr>
          <p:cNvSpPr/>
          <p:nvPr userDrawn="1"/>
        </p:nvSpPr>
        <p:spPr>
          <a:xfrm>
            <a:off x="8124953" y="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FA95525E-0F0F-42A1-814D-8A0F5F6C9504}"/>
              </a:ext>
            </a:extLst>
          </p:cNvPr>
          <p:cNvSpPr/>
          <p:nvPr userDrawn="1"/>
        </p:nvSpPr>
        <p:spPr>
          <a:xfrm>
            <a:off x="0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E2F620B4-FC61-4BCB-BFAB-5DAE7EDBC3A1}"/>
              </a:ext>
            </a:extLst>
          </p:cNvPr>
          <p:cNvSpPr/>
          <p:nvPr userDrawn="1"/>
        </p:nvSpPr>
        <p:spPr>
          <a:xfrm>
            <a:off x="4063999" y="3429000"/>
            <a:ext cx="4063999" cy="3429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7">
            <a:extLst>
              <a:ext uri="{FF2B5EF4-FFF2-40B4-BE49-F238E27FC236}">
                <a16:creationId xmlns:a16="http://schemas.microsoft.com/office/drawing/2014/main" id="{6D8EBE3F-0971-43E7-9934-99422D606481}"/>
              </a:ext>
            </a:extLst>
          </p:cNvPr>
          <p:cNvSpPr/>
          <p:nvPr userDrawn="1"/>
        </p:nvSpPr>
        <p:spPr>
          <a:xfrm>
            <a:off x="8128001" y="3429000"/>
            <a:ext cx="4063999" cy="3429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D8DD7EF7-A01F-4BC7-80C9-B7ED221F639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1565351" y="347961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Content Placeholder 9"/>
          <p:cNvSpPr>
            <a:spLocks noGrp="1"/>
          </p:cNvSpPr>
          <p:nvPr userDrawn="1">
            <p:ph idx="1" hasCustomPrompt="1"/>
          </p:nvPr>
        </p:nvSpPr>
        <p:spPr bwMode="gray">
          <a:xfrm>
            <a:off x="360218" y="1683143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9" name="Picture Placeholder 10">
            <a:extLst>
              <a:ext uri="{FF2B5EF4-FFF2-40B4-BE49-F238E27FC236}">
                <a16:creationId xmlns:a16="http://schemas.microsoft.com/office/drawing/2014/main" id="{D04436AB-D3A4-4BCB-A795-5F8437FE2E8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gray">
          <a:xfrm>
            <a:off x="9668035" y="293132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8" name="Content Placeholder 11">
            <a:extLst>
              <a:ext uri="{FF2B5EF4-FFF2-40B4-BE49-F238E27FC236}">
                <a16:creationId xmlns:a16="http://schemas.microsoft.com/office/drawing/2014/main" id="{6F9304B1-6B55-4695-943B-30DD680AEE6A}"/>
              </a:ext>
            </a:extLst>
          </p:cNvPr>
          <p:cNvSpPr>
            <a:spLocks noGrp="1"/>
          </p:cNvSpPr>
          <p:nvPr>
            <p:ph idx="20" hasCustomPrompt="1"/>
          </p:nvPr>
        </p:nvSpPr>
        <p:spPr bwMode="gray">
          <a:xfrm>
            <a:off x="8462902" y="1628314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3" name="Picture Placeholder 12">
            <a:extLst>
              <a:ext uri="{FF2B5EF4-FFF2-40B4-BE49-F238E27FC236}">
                <a16:creationId xmlns:a16="http://schemas.microsoft.com/office/drawing/2014/main" id="{B28D5B16-4425-46F4-9F63-B46F3602940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565351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2" name="Content Placeholder 13">
            <a:extLst>
              <a:ext uri="{FF2B5EF4-FFF2-40B4-BE49-F238E27FC236}">
                <a16:creationId xmlns:a16="http://schemas.microsoft.com/office/drawing/2014/main" id="{AD263849-863B-4132-B6E1-C61464355379}"/>
              </a:ext>
            </a:extLst>
          </p:cNvPr>
          <p:cNvSpPr>
            <a:spLocks noGrp="1"/>
          </p:cNvSpPr>
          <p:nvPr>
            <p:ph idx="14" hasCustomPrompt="1"/>
          </p:nvPr>
        </p:nvSpPr>
        <p:spPr bwMode="gray">
          <a:xfrm>
            <a:off x="360218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5" name="Picture Placeholder 14">
            <a:extLst>
              <a:ext uri="{FF2B5EF4-FFF2-40B4-BE49-F238E27FC236}">
                <a16:creationId xmlns:a16="http://schemas.microsoft.com/office/drawing/2014/main" id="{2CE6DAA4-2E97-4817-A549-1F198B25D71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5610137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4" name="Content Placeholder 15">
            <a:extLst>
              <a:ext uri="{FF2B5EF4-FFF2-40B4-BE49-F238E27FC236}">
                <a16:creationId xmlns:a16="http://schemas.microsoft.com/office/drawing/2014/main" id="{5B029AC8-AE17-421E-A0F3-247B7315CD29}"/>
              </a:ext>
            </a:extLst>
          </p:cNvPr>
          <p:cNvSpPr>
            <a:spLocks noGrp="1"/>
          </p:cNvSpPr>
          <p:nvPr>
            <p:ph idx="16" hasCustomPrompt="1"/>
          </p:nvPr>
        </p:nvSpPr>
        <p:spPr bwMode="gray">
          <a:xfrm>
            <a:off x="4405004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F2965326-2267-4131-8529-A5DD17D8D70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9668035" y="3818526"/>
            <a:ext cx="1025659" cy="102565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6" name="Content Placeholder 17">
            <a:extLst>
              <a:ext uri="{FF2B5EF4-FFF2-40B4-BE49-F238E27FC236}">
                <a16:creationId xmlns:a16="http://schemas.microsoft.com/office/drawing/2014/main" id="{69D189A1-22A5-49F4-835C-1A0417D045F6}"/>
              </a:ext>
            </a:extLst>
          </p:cNvPr>
          <p:cNvSpPr>
            <a:spLocks noGrp="1"/>
          </p:cNvSpPr>
          <p:nvPr>
            <p:ph idx="18" hasCustomPrompt="1"/>
          </p:nvPr>
        </p:nvSpPr>
        <p:spPr bwMode="gray">
          <a:xfrm>
            <a:off x="8462902" y="5153708"/>
            <a:ext cx="3435927" cy="1524000"/>
          </a:xfrm>
          <a:noFill/>
        </p:spPr>
        <p:txBody>
          <a:bodyPr/>
          <a:lstStyle>
            <a:lvl1pPr marL="0" indent="0" algn="ctr">
              <a:spcBef>
                <a:spcPts val="300"/>
              </a:spcBef>
              <a:spcAft>
                <a:spcPts val="300"/>
              </a:spcAft>
              <a:buClr>
                <a:schemeClr val="accent1"/>
              </a:buClr>
              <a:buNone/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Slide Number Placeholder 18"/>
          <p:cNvSpPr>
            <a:spLocks noGrp="1"/>
          </p:cNvSpPr>
          <p:nvPr userDrawn="1"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3419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y the Numbers (9-Up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47D138E0-2756-4912-9525-2DF109D30567}"/>
              </a:ext>
            </a:extLst>
          </p:cNvPr>
          <p:cNvSpPr/>
          <p:nvPr userDrawn="1"/>
        </p:nvSpPr>
        <p:spPr>
          <a:xfrm>
            <a:off x="0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4">
            <a:extLst>
              <a:ext uri="{FF2B5EF4-FFF2-40B4-BE49-F238E27FC236}">
                <a16:creationId xmlns:a16="http://schemas.microsoft.com/office/drawing/2014/main" id="{014F3C95-F0D6-41F7-AA29-3C6EE80AEAE4}"/>
              </a:ext>
            </a:extLst>
          </p:cNvPr>
          <p:cNvSpPr/>
          <p:nvPr userDrawn="1"/>
        </p:nvSpPr>
        <p:spPr>
          <a:xfrm>
            <a:off x="4062984" y="1335281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C748B337-33F7-40A1-88D8-CD2BA65D869E}"/>
              </a:ext>
            </a:extLst>
          </p:cNvPr>
          <p:cNvSpPr/>
          <p:nvPr userDrawn="1"/>
        </p:nvSpPr>
        <p:spPr>
          <a:xfrm>
            <a:off x="8125968" y="1335281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6">
            <a:extLst>
              <a:ext uri="{FF2B5EF4-FFF2-40B4-BE49-F238E27FC236}">
                <a16:creationId xmlns:a16="http://schemas.microsoft.com/office/drawing/2014/main" id="{D5D8785B-E7B0-45E9-A241-DE133451585E}"/>
              </a:ext>
            </a:extLst>
          </p:cNvPr>
          <p:cNvSpPr/>
          <p:nvPr userDrawn="1"/>
        </p:nvSpPr>
        <p:spPr>
          <a:xfrm>
            <a:off x="0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7">
            <a:extLst>
              <a:ext uri="{FF2B5EF4-FFF2-40B4-BE49-F238E27FC236}">
                <a16:creationId xmlns:a16="http://schemas.microsoft.com/office/drawing/2014/main" id="{1B929D3F-61AE-48F2-891C-9DFD75256C6D}"/>
              </a:ext>
            </a:extLst>
          </p:cNvPr>
          <p:cNvSpPr/>
          <p:nvPr userDrawn="1"/>
        </p:nvSpPr>
        <p:spPr>
          <a:xfrm>
            <a:off x="4062984" y="3176188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B7CC1275-0931-46C8-8F97-B088A9519B1D}"/>
              </a:ext>
            </a:extLst>
          </p:cNvPr>
          <p:cNvSpPr/>
          <p:nvPr userDrawn="1"/>
        </p:nvSpPr>
        <p:spPr>
          <a:xfrm>
            <a:off x="8125968" y="3176188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9">
            <a:extLst>
              <a:ext uri="{FF2B5EF4-FFF2-40B4-BE49-F238E27FC236}">
                <a16:creationId xmlns:a16="http://schemas.microsoft.com/office/drawing/2014/main" id="{330A8418-CF1B-46A4-B5BE-AFE11C079F01}"/>
              </a:ext>
            </a:extLst>
          </p:cNvPr>
          <p:cNvSpPr/>
          <p:nvPr userDrawn="1"/>
        </p:nvSpPr>
        <p:spPr>
          <a:xfrm>
            <a:off x="0" y="5017094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0">
            <a:extLst>
              <a:ext uri="{FF2B5EF4-FFF2-40B4-BE49-F238E27FC236}">
                <a16:creationId xmlns:a16="http://schemas.microsoft.com/office/drawing/2014/main" id="{719FCF12-F13A-4B9B-A958-B33602A70EC2}"/>
              </a:ext>
            </a:extLst>
          </p:cNvPr>
          <p:cNvSpPr/>
          <p:nvPr userDrawn="1"/>
        </p:nvSpPr>
        <p:spPr>
          <a:xfrm>
            <a:off x="4062984" y="5017093"/>
            <a:ext cx="4062984" cy="18409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11">
            <a:extLst>
              <a:ext uri="{FF2B5EF4-FFF2-40B4-BE49-F238E27FC236}">
                <a16:creationId xmlns:a16="http://schemas.microsoft.com/office/drawing/2014/main" id="{2C994B8F-9B33-413F-9097-B33609846937}"/>
              </a:ext>
            </a:extLst>
          </p:cNvPr>
          <p:cNvSpPr/>
          <p:nvPr userDrawn="1"/>
        </p:nvSpPr>
        <p:spPr>
          <a:xfrm>
            <a:off x="8125968" y="5017093"/>
            <a:ext cx="4062984" cy="18409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2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801AB76E-7762-46CE-9516-D338BC43BE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9362" y="1588094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4" name="Text Placeholder 14">
            <a:extLst>
              <a:ext uri="{FF2B5EF4-FFF2-40B4-BE49-F238E27FC236}">
                <a16:creationId xmlns:a16="http://schemas.microsoft.com/office/drawing/2014/main" id="{DF20C971-9987-4982-B10F-B0CC4C009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0301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5" name="Text Placeholder 15">
            <a:extLst>
              <a:ext uri="{FF2B5EF4-FFF2-40B4-BE49-F238E27FC236}">
                <a16:creationId xmlns:a16="http://schemas.microsoft.com/office/drawing/2014/main" id="{345C34D9-17B4-4613-B9BD-59F326907F3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60664" y="1569933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6" name="Text Placeholder 16">
            <a:extLst>
              <a:ext uri="{FF2B5EF4-FFF2-40B4-BE49-F238E27FC236}">
                <a16:creationId xmlns:a16="http://schemas.microsoft.com/office/drawing/2014/main" id="{A1AA7C28-B086-407F-8AF1-430176818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29362" y="3447161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7" name="Text Placeholder 17">
            <a:extLst>
              <a:ext uri="{FF2B5EF4-FFF2-40B4-BE49-F238E27FC236}">
                <a16:creationId xmlns:a16="http://schemas.microsoft.com/office/drawing/2014/main" id="{D76E17B9-0002-44B8-AF7E-8969D01E0AA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0301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Text Placeholder 18">
            <a:extLst>
              <a:ext uri="{FF2B5EF4-FFF2-40B4-BE49-F238E27FC236}">
                <a16:creationId xmlns:a16="http://schemas.microsoft.com/office/drawing/2014/main" id="{B3D2B886-4EAE-44EA-AE7C-F3ADDAF4FA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60664" y="3429000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9" name="Text Placeholder 19">
            <a:extLst>
              <a:ext uri="{FF2B5EF4-FFF2-40B4-BE49-F238E27FC236}">
                <a16:creationId xmlns:a16="http://schemas.microsoft.com/office/drawing/2014/main" id="{2DDB0377-5DDF-4FE6-AC8F-55DC9333105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29362" y="5242666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Text Placeholder 20">
            <a:extLst>
              <a:ext uri="{FF2B5EF4-FFF2-40B4-BE49-F238E27FC236}">
                <a16:creationId xmlns:a16="http://schemas.microsoft.com/office/drawing/2014/main" id="{3FB77825-C8FD-42A1-8FA6-A3FE7450E66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0301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1" name="Text Placeholder 21">
            <a:extLst>
              <a:ext uri="{FF2B5EF4-FFF2-40B4-BE49-F238E27FC236}">
                <a16:creationId xmlns:a16="http://schemas.microsoft.com/office/drawing/2014/main" id="{494D3609-5A57-469E-BBF2-662F0C4358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360664" y="5224505"/>
            <a:ext cx="3593592" cy="137160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500"/>
              </a:spcBef>
              <a:spcAft>
                <a:spcPts val="5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991484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28B90B5-0ADD-4FAB-AAA7-60B10917D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53" y="-1"/>
            <a:ext cx="10876547" cy="6852225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908884" y="2376739"/>
            <a:ext cx="2088682" cy="2098744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2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4026A8F-5767-4C60-A899-B201C4472978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7838" y="452438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15A3E4B8-CACE-4AB4-A8FC-7AEF75EDAF3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3561365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8" name="Content Placeholder 4">
            <a:extLst>
              <a:ext uri="{FF2B5EF4-FFF2-40B4-BE49-F238E27FC236}">
                <a16:creationId xmlns:a16="http://schemas.microsoft.com/office/drawing/2014/main" id="{032A610F-10B9-4A8A-83D5-C97FF538D359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8776001" y="450884"/>
            <a:ext cx="2746375" cy="2714625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EA34264D-D28C-49EA-828E-9A4D4603A2C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7251508" y="1125505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9" name="Content Placeholder 6">
            <a:extLst>
              <a:ext uri="{FF2B5EF4-FFF2-40B4-BE49-F238E27FC236}">
                <a16:creationId xmlns:a16="http://schemas.microsoft.com/office/drawing/2014/main" id="{15663BA5-2702-4695-9A70-94EAAC58829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477253" y="3743578"/>
            <a:ext cx="2746375" cy="2612772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1" name="Picture Placeholder 7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3561365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8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8775416" y="3742023"/>
            <a:ext cx="2746375" cy="2612773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7251508" y="4595846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3" name="Date Placeholder 10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E87ACA-5A4A-436E-9286-E35862B48B46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11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mnhousing.gov</a:t>
            </a:r>
          </a:p>
        </p:txBody>
      </p:sp>
      <p:sp>
        <p:nvSpPr>
          <p:cNvPr id="5" name="Slide Number Placeholder 12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65391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and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Shape&#10;&#10;Description automatically generated">
            <a:extLst>
              <a:ext uri="{FF2B5EF4-FFF2-40B4-BE49-F238E27FC236}">
                <a16:creationId xmlns:a16="http://schemas.microsoft.com/office/drawing/2014/main" id="{58A98041-598A-4B86-A4FE-CE64268EAC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850440" y="401352"/>
            <a:ext cx="8467375" cy="5571533"/>
          </a:xfrm>
          <a:prstGeom prst="rect">
            <a:avLst/>
          </a:prstGeom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F41329C-8017-4B1E-8629-9EB8192B20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">
          <a:xfrm>
            <a:off x="4433862" y="1550632"/>
            <a:ext cx="3268003" cy="3272972"/>
          </a:xfrm>
          <a:prstGeom prst="ellipse">
            <a:avLst/>
          </a:prstGeo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41875FDC-A655-4A0D-9846-FEBF4FE91C8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1357005" y="1344489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B3257A84-CA4A-40FD-9C48-BA83D297743C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555802" y="2718639"/>
            <a:ext cx="2746375" cy="3300984"/>
          </a:xfrm>
        </p:spPr>
        <p:txBody>
          <a:bodyPr/>
          <a:lstStyle>
            <a:lvl1pPr marL="0" indent="0">
              <a:buNone/>
              <a:defRPr sz="2200" b="1"/>
            </a:lvl1pPr>
            <a:lvl2pPr marL="346075" indent="-220663">
              <a:spcBef>
                <a:spcPts val="400"/>
              </a:spcBef>
              <a:spcAft>
                <a:spcPts val="4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lvl2pPr>
            <a:lvl3pPr marL="1200150" indent="-285750">
              <a:buFont typeface="Arial" panose="020B0604020202020204" pitchFamily="34" charset="0"/>
              <a:buChar char="•"/>
              <a:defRPr/>
            </a:lvl3pPr>
            <a:lvl4pPr marL="1657350" indent="-285750">
              <a:buFont typeface="Arial" panose="020B0604020202020204" pitchFamily="34" charset="0"/>
              <a:buChar char="•"/>
              <a:defRPr/>
            </a:lvl4pPr>
            <a:lvl5pPr marL="2114550" indent="-2857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36A64B5B-AE77-4B74-925A-5D85BD05CEC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 bwMode="gray">
          <a:xfrm>
            <a:off x="9581072" y="401352"/>
            <a:ext cx="1135062" cy="1136650"/>
          </a:xfrm>
        </p:spPr>
        <p:txBody>
          <a:bodyPr>
            <a:normAutofit/>
          </a:bodyPr>
          <a:lstStyle>
            <a:lvl1pPr marL="0" indent="0" algn="ctr">
              <a:buNone/>
              <a:defRPr sz="1500"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70EA3296-E774-4946-8E91-E5BC0EDF7F5C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8742872" y="1788132"/>
            <a:ext cx="2811462" cy="3300014"/>
          </a:xfrm>
        </p:spPr>
        <p:txBody>
          <a:bodyPr/>
          <a:lstStyle>
            <a:lvl1pPr marL="0" indent="0">
              <a:buNone/>
              <a:defRPr b="1"/>
            </a:lvl1pPr>
            <a:lvl2pPr marL="346075" indent="-228600">
              <a:defRPr/>
            </a:lvl2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Item one</a:t>
            </a:r>
          </a:p>
          <a:p>
            <a:pPr lvl="1"/>
            <a:r>
              <a:rPr lang="en-US" dirty="0"/>
              <a:t>Item two</a:t>
            </a:r>
          </a:p>
          <a:p>
            <a:pPr lvl="1"/>
            <a:r>
              <a:rPr lang="en-US" dirty="0"/>
              <a:t>Item three</a:t>
            </a:r>
          </a:p>
        </p:txBody>
      </p:sp>
      <p:sp>
        <p:nvSpPr>
          <p:cNvPr id="3" name="Date Placeholder 7">
            <a:extLst>
              <a:ext uri="{FF2B5EF4-FFF2-40B4-BE49-F238E27FC236}">
                <a16:creationId xmlns:a16="http://schemas.microsoft.com/office/drawing/2014/main" id="{D7B1B1D7-CD0C-49E0-8AC1-567A6D1A4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45840-58FF-477F-BA4D-4259A7BDA383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4" name="Footer Placeholder 8">
            <a:extLst>
              <a:ext uri="{FF2B5EF4-FFF2-40B4-BE49-F238E27FC236}">
                <a16:creationId xmlns:a16="http://schemas.microsoft.com/office/drawing/2014/main" id="{A0DE9E05-D5C9-40B5-B0BD-C5FFC93DB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mnhousing.gov</a:t>
            </a:r>
          </a:p>
        </p:txBody>
      </p:sp>
      <p:sp>
        <p:nvSpPr>
          <p:cNvPr id="5" name="Slide Number Placeholder 9">
            <a:extLst>
              <a:ext uri="{FF2B5EF4-FFF2-40B4-BE49-F238E27FC236}">
                <a16:creationId xmlns:a16="http://schemas.microsoft.com/office/drawing/2014/main" id="{A87A070A-47B1-4FE3-8E7C-7C9F041B2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9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White)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594624"/>
            <a:ext cx="10515600" cy="4582339"/>
          </a:xfrm>
          <a:noFill/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A75DB821-B011-4041-A759-35A4D3FC603A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Up Pictures and Text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2820924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821051"/>
            <a:ext cx="10515600" cy="1216025"/>
          </a:xfrm>
          <a:noFill/>
        </p:spPr>
        <p:txBody>
          <a:bodyPr lIns="0" rIns="0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D162C60-CB96-4A1A-A18D-22B32089E235}"/>
              </a:ext>
            </a:extLst>
          </p:cNvPr>
          <p:cNvSpPr/>
          <p:nvPr userDrawn="1"/>
        </p:nvSpPr>
        <p:spPr>
          <a:xfrm>
            <a:off x="1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0B3DCC4C-18F1-44A1-83F2-567249ACDEF1}"/>
              </a:ext>
            </a:extLst>
          </p:cNvPr>
          <p:cNvSpPr/>
          <p:nvPr userDrawn="1"/>
        </p:nvSpPr>
        <p:spPr>
          <a:xfrm>
            <a:off x="4877349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Rectangle 5">
            <a:extLst>
              <a:ext uri="{FF2B5EF4-FFF2-40B4-BE49-F238E27FC236}">
                <a16:creationId xmlns:a16="http://schemas.microsoft.com/office/drawing/2014/main" id="{8CF2B0C9-EA38-4390-A84A-EBCFEDC0AAE5}"/>
              </a:ext>
            </a:extLst>
          </p:cNvPr>
          <p:cNvSpPr/>
          <p:nvPr userDrawn="1"/>
        </p:nvSpPr>
        <p:spPr>
          <a:xfrm>
            <a:off x="9754696" y="-1"/>
            <a:ext cx="2437305" cy="28209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Rectangle 6">
            <a:extLst>
              <a:ext uri="{FF2B5EF4-FFF2-40B4-BE49-F238E27FC236}">
                <a16:creationId xmlns:a16="http://schemas.microsoft.com/office/drawing/2014/main" id="{3D0C31E3-527C-4CBA-97E5-DBDF2A52AFAC}"/>
              </a:ext>
            </a:extLst>
          </p:cNvPr>
          <p:cNvSpPr/>
          <p:nvPr userDrawn="1"/>
        </p:nvSpPr>
        <p:spPr>
          <a:xfrm>
            <a:off x="2435850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Rectangle 7">
            <a:extLst>
              <a:ext uri="{FF2B5EF4-FFF2-40B4-BE49-F238E27FC236}">
                <a16:creationId xmlns:a16="http://schemas.microsoft.com/office/drawing/2014/main" id="{591E0941-ABF1-462A-AA3A-64D47089A2D7}"/>
              </a:ext>
            </a:extLst>
          </p:cNvPr>
          <p:cNvSpPr/>
          <p:nvPr userDrawn="1"/>
        </p:nvSpPr>
        <p:spPr>
          <a:xfrm>
            <a:off x="7314342" y="4037076"/>
            <a:ext cx="2437305" cy="28172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5EB20B2C-E9C0-4B6F-9D8F-0B7BAAE1EDC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 bwMode="gray">
          <a:xfrm>
            <a:off x="399634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B1B2EA53-4275-4D74-9FC5-D8EA8CF60C8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44193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513F8D1A-87BC-4B26-9247-B2DC62BB13C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 bwMode="gray">
          <a:xfrm>
            <a:off x="284090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8" name="Text Placeholder 11">
            <a:extLst>
              <a:ext uri="{FF2B5EF4-FFF2-40B4-BE49-F238E27FC236}">
                <a16:creationId xmlns:a16="http://schemas.microsoft.com/office/drawing/2014/main" id="{6D665270-BCFF-43F6-9CEB-51DA6F7F1FA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59661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0" name="Picture Placeholder 12">
            <a:extLst>
              <a:ext uri="{FF2B5EF4-FFF2-40B4-BE49-F238E27FC236}">
                <a16:creationId xmlns:a16="http://schemas.microsoft.com/office/drawing/2014/main" id="{04897160-9BF7-44CA-9ACE-9621AC1F8AB6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 bwMode="gray">
          <a:xfrm>
            <a:off x="525181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9" name="Text Placeholder 13">
            <a:extLst>
              <a:ext uri="{FF2B5EF4-FFF2-40B4-BE49-F238E27FC236}">
                <a16:creationId xmlns:a16="http://schemas.microsoft.com/office/drawing/2014/main" id="{C7CDD40B-9D6C-4966-A99A-F976E43A893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024862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2" name="Picture Placeholder 14">
            <a:extLst>
              <a:ext uri="{FF2B5EF4-FFF2-40B4-BE49-F238E27FC236}">
                <a16:creationId xmlns:a16="http://schemas.microsoft.com/office/drawing/2014/main" id="{74F24F6E-7165-4401-A9FB-B018D4A703FC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 bwMode="gray">
          <a:xfrm>
            <a:off x="7662726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0" name="Text Placeholder 15">
            <a:extLst>
              <a:ext uri="{FF2B5EF4-FFF2-40B4-BE49-F238E27FC236}">
                <a16:creationId xmlns:a16="http://schemas.microsoft.com/office/drawing/2014/main" id="{C28FB982-4B84-4C4C-9989-BA2563472E37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474206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4" name="Picture Placeholder 15">
            <a:extLst>
              <a:ext uri="{FF2B5EF4-FFF2-40B4-BE49-F238E27FC236}">
                <a16:creationId xmlns:a16="http://schemas.microsoft.com/office/drawing/2014/main" id="{6626904F-CC3B-4AAC-9351-389DC5A32A6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 bwMode="gray">
          <a:xfrm>
            <a:off x="10117655" y="256163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1" name="Text Placeholder 16">
            <a:extLst>
              <a:ext uri="{FF2B5EF4-FFF2-40B4-BE49-F238E27FC236}">
                <a16:creationId xmlns:a16="http://schemas.microsoft.com/office/drawing/2014/main" id="{CD0CF586-7B0D-45A0-B7D6-DB10979C2E2A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98967" y="1927044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1" name="Picture Placeholder 17">
            <a:extLst>
              <a:ext uri="{FF2B5EF4-FFF2-40B4-BE49-F238E27FC236}">
                <a16:creationId xmlns:a16="http://schemas.microsoft.com/office/drawing/2014/main" id="{CE73143E-94A3-454F-9304-4BC606CA8D31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 bwMode="gray">
          <a:xfrm>
            <a:off x="397289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2" name="Text Placeholder 18">
            <a:extLst>
              <a:ext uri="{FF2B5EF4-FFF2-40B4-BE49-F238E27FC236}">
                <a16:creationId xmlns:a16="http://schemas.microsoft.com/office/drawing/2014/main" id="{CCC4D160-A359-419D-BD12-F65BE6183B77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44193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3" name="Picture Placeholder 19">
            <a:extLst>
              <a:ext uri="{FF2B5EF4-FFF2-40B4-BE49-F238E27FC236}">
                <a16:creationId xmlns:a16="http://schemas.microsoft.com/office/drawing/2014/main" id="{0D271139-EB02-4351-B32D-98286D27AD6C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 bwMode="gray">
          <a:xfrm>
            <a:off x="283856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3" name="Text Placeholder 20">
            <a:extLst>
              <a:ext uri="{FF2B5EF4-FFF2-40B4-BE49-F238E27FC236}">
                <a16:creationId xmlns:a16="http://schemas.microsoft.com/office/drawing/2014/main" id="{49EF6F7E-E510-4C65-A550-B5300CCADE05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59661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5" name="Picture Placeholder 21">
            <a:extLst>
              <a:ext uri="{FF2B5EF4-FFF2-40B4-BE49-F238E27FC236}">
                <a16:creationId xmlns:a16="http://schemas.microsoft.com/office/drawing/2014/main" id="{51DCDB0D-A1AA-42EB-8125-F4656517D2CD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 bwMode="gray">
          <a:xfrm>
            <a:off x="524947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4" name="Text Placeholder 22">
            <a:extLst>
              <a:ext uri="{FF2B5EF4-FFF2-40B4-BE49-F238E27FC236}">
                <a16:creationId xmlns:a16="http://schemas.microsoft.com/office/drawing/2014/main" id="{87DF68F9-C9AB-4D3A-8431-FF108ED3DF9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5024862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7" name="Picture Placeholder 23">
            <a:extLst>
              <a:ext uri="{FF2B5EF4-FFF2-40B4-BE49-F238E27FC236}">
                <a16:creationId xmlns:a16="http://schemas.microsoft.com/office/drawing/2014/main" id="{D82E0B0A-7218-4FD5-9991-8E5E9FFBFFC7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 bwMode="gray">
          <a:xfrm>
            <a:off x="7660381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5" name="Text Placeholder 24">
            <a:extLst>
              <a:ext uri="{FF2B5EF4-FFF2-40B4-BE49-F238E27FC236}">
                <a16:creationId xmlns:a16="http://schemas.microsoft.com/office/drawing/2014/main" id="{D6FF2AA9-E000-4B0D-956F-F94226FE2E1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7474206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79" name="Picture Placeholder 25">
            <a:extLst>
              <a:ext uri="{FF2B5EF4-FFF2-40B4-BE49-F238E27FC236}">
                <a16:creationId xmlns:a16="http://schemas.microsoft.com/office/drawing/2014/main" id="{F4AE9E1B-D8F1-43B5-8EC9-55F377B7EA06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 bwMode="gray">
          <a:xfrm>
            <a:off x="10115310" y="4304416"/>
            <a:ext cx="1688368" cy="1572637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6" name="Text Placeholder 26">
            <a:extLst>
              <a:ext uri="{FF2B5EF4-FFF2-40B4-BE49-F238E27FC236}">
                <a16:creationId xmlns:a16="http://schemas.microsoft.com/office/drawing/2014/main" id="{86B304D2-5934-49D0-828A-58E73AB34CA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9898967" y="5982177"/>
            <a:ext cx="2148840" cy="722376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b="1"/>
            </a:lvl1pPr>
          </a:lstStyle>
          <a:p>
            <a:pPr lvl="0"/>
            <a:r>
              <a:rPr lang="en-US" dirty="0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30623871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Blue Title,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1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4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Background (White Title, Blue Overla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idx="1" hasCustomPrompt="1"/>
          </p:nvPr>
        </p:nvSpPr>
        <p:spPr bwMode="auto">
          <a:xfrm>
            <a:off x="0" y="1921328"/>
            <a:ext cx="5683624" cy="4234542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45720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None/>
              <a:tabLst/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marL="6858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schemeClr val="accent2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Click to edit Master text styles. Note that blue overlay slide types require extra accessibility remediation when exported to PDF.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Blue Circl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6304108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ckground (Multiple Circle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"/>
          <p:cNvSpPr>
            <a:spLocks noGrp="1"/>
          </p:cNvSpPr>
          <p:nvPr>
            <p:ph type="pic" sz="quarter" idx="15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7289728" y="901318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6054753" y="398666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Second Point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5679058" y="3827626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Third Point</a:t>
            </a:r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ox, Photo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3"/>
          </p:nvPr>
        </p:nvSpPr>
        <p:spPr bwMode="gray"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5" name="Title 2"/>
          <p:cNvSpPr>
            <a:spLocks noGrp="1"/>
          </p:cNvSpPr>
          <p:nvPr>
            <p:ph type="title" hasCustomPrompt="1"/>
          </p:nvPr>
        </p:nvSpPr>
        <p:spPr bwMode="auto"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</a:t>
            </a:r>
            <a:br>
              <a:rPr lang="en-US" dirty="0"/>
            </a:br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5A1EF01-7A3E-4C41-8CA4-9E49F0E8754B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or Statement (Light Gray Background)">
    <p:bg bwMode="auto"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"/>
          <p:cNvSpPr txBox="1">
            <a:spLocks/>
          </p:cNvSpPr>
          <p:nvPr userDrawn="1"/>
        </p:nvSpPr>
        <p:spPr bwMode="black">
          <a:xfrm>
            <a:off x="0" y="1389684"/>
            <a:ext cx="12192000" cy="1340989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389685"/>
            <a:ext cx="11658600" cy="1340989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839EE1D-F3CA-4A33-90FF-002D02F7820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mnhousing.gov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or Statement (Image Background)">
    <p:bg bwMode="lt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"/>
          <p:cNvSpPr>
            <a:spLocks noGrp="1"/>
          </p:cNvSpPr>
          <p:nvPr>
            <p:ph type="pic" sz="quarter" idx="14" hasCustomPrompt="1"/>
          </p:nvPr>
        </p:nvSpPr>
        <p:spPr bwMode="gray">
          <a:xfrm>
            <a:off x="0" y="0"/>
            <a:ext cx="12192000" cy="6858000"/>
          </a:xfrm>
          <a:solidFill>
            <a:schemeClr val="tx2">
              <a:lumMod val="65000"/>
              <a:lumOff val="35000"/>
            </a:schemeClr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background picture. Ensure sufficient contrast exists between photo and white text.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Quote or Statement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Make a secondary statement here.</a:t>
            </a:r>
          </a:p>
        </p:txBody>
      </p:sp>
      <p:sp>
        <p:nvSpPr>
          <p:cNvPr id="3" name="Date Placeholder 4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392ACF-2F33-4E84-8293-5ABB6735B113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ank You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 txBox="1">
            <a:spLocks/>
          </p:cNvSpPr>
          <p:nvPr userDrawn="1"/>
        </p:nvSpPr>
        <p:spPr bwMode="black">
          <a:xfrm>
            <a:off x="0" y="1651380"/>
            <a:ext cx="12192000" cy="1733266"/>
          </a:xfrm>
          <a:prstGeom prst="rect">
            <a:avLst/>
          </a:prstGeom>
          <a:solidFill>
            <a:schemeClr val="tx1"/>
          </a:solidFill>
        </p:spPr>
        <p:txBody>
          <a:bodyPr vert="horz" lIns="0" tIns="0" rIns="0" bIns="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tabLst>
                <a:tab pos="3770313" algn="l"/>
              </a:tabLst>
              <a:defRPr sz="7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7" name="Title 2"/>
          <p:cNvSpPr>
            <a:spLocks noGrp="1"/>
          </p:cNvSpPr>
          <p:nvPr>
            <p:ph type="title" hasCustomPrompt="1"/>
          </p:nvPr>
        </p:nvSpPr>
        <p:spPr bwMode="white">
          <a:xfrm>
            <a:off x="266700" y="1651380"/>
            <a:ext cx="11658600" cy="1733266"/>
          </a:xfrm>
          <a:noFill/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CEA79F-DA6F-43DE-9264-B70B1BB368C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black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 bwMode="black"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6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phic 7">
            <a:extLst>
              <a:ext uri="{FF2B5EF4-FFF2-40B4-BE49-F238E27FC236}">
                <a16:creationId xmlns:a16="http://schemas.microsoft.com/office/drawing/2014/main" id="{5592C70C-B546-4A40-9C26-6C857E0F9E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7658" y="705704"/>
            <a:ext cx="3054495" cy="466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6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815461D0-3C57-4B7B-BE10-D94B63E1EE0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Blue Background)">
    <p:bg bwMode="black"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“thank you” here</a:t>
            </a:r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 bwMode="white"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  <a:p>
            <a:pPr lvl="0"/>
            <a:r>
              <a:rPr lang="en-US" dirty="0"/>
              <a:t>firstname.lastname@state.mn.us</a:t>
            </a:r>
          </a:p>
          <a:p>
            <a:pPr lvl="0"/>
            <a:r>
              <a:rPr lang="en-US" dirty="0"/>
              <a:t>555-555-5555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B54DAB-7F64-4048-8B51-BF38ADF425C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white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phic 8">
            <a:extLst>
              <a:ext uri="{FF2B5EF4-FFF2-40B4-BE49-F238E27FC236}">
                <a16:creationId xmlns:a16="http://schemas.microsoft.com/office/drawing/2014/main" id="{2A40E8AF-55F5-4194-AB93-9716C42579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57658" y="705704"/>
            <a:ext cx="3105255" cy="47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6085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04F1A-4E2A-4C82-8C42-AF5043731715}" type="datetimeFigureOut">
              <a:rPr lang="en-US" smtClean="0"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0E4B2-F8F5-4060-A425-6435E918D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33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38200" y="1335281"/>
            <a:ext cx="10515600" cy="48416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/>
          <p:cNvSpPr>
            <a:spLocks noGrp="1"/>
          </p:cNvSpPr>
          <p:nvPr>
            <p:ph idx="1"/>
          </p:nvPr>
        </p:nvSpPr>
        <p:spPr bwMode="gray">
          <a:xfrm>
            <a:off x="838200" y="1335281"/>
            <a:ext cx="10515600" cy="4841683"/>
          </a:xfrm>
          <a:noFill/>
        </p:spPr>
        <p:txBody>
          <a:bodyPr lIns="182880" tIns="182880" rIns="182880" bIns="182880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7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38B41081-375B-4DCB-AE07-7AD8B074C987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1" name="Footer Placeholder 5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 bwMode="auto"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"/>
          <p:cNvSpPr/>
          <p:nvPr userDrawn="1"/>
        </p:nvSpPr>
        <p:spPr bwMode="black">
          <a:xfrm>
            <a:off x="0" y="-128"/>
            <a:ext cx="12188952" cy="121615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/>
          </a:p>
        </p:txBody>
      </p:sp>
      <p:sp>
        <p:nvSpPr>
          <p:cNvPr id="15" name="Title 2"/>
          <p:cNvSpPr>
            <a:spLocks noGrp="1"/>
          </p:cNvSpPr>
          <p:nvPr>
            <p:ph type="title"/>
          </p:nvPr>
        </p:nvSpPr>
        <p:spPr bwMode="white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38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3"/>
          <p:cNvSpPr>
            <a:spLocks noGrp="1"/>
          </p:cNvSpPr>
          <p:nvPr>
            <p:ph sz="half" idx="1"/>
          </p:nvPr>
        </p:nvSpPr>
        <p:spPr bwMode="gray">
          <a:xfrm>
            <a:off x="838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172200" y="1594624"/>
            <a:ext cx="5181600" cy="4582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4"/>
          <p:cNvSpPr>
            <a:spLocks noGrp="1"/>
          </p:cNvSpPr>
          <p:nvPr>
            <p:ph sz="half" idx="2"/>
          </p:nvPr>
        </p:nvSpPr>
        <p:spPr bwMode="gray">
          <a:xfrm>
            <a:off x="6172200" y="1594624"/>
            <a:ext cx="5181600" cy="4582339"/>
          </a:xfrm>
          <a:noFill/>
        </p:spPr>
        <p:txBody>
          <a:bodyPr lIns="182880" tIns="182880" rIns="182880" bIns="1828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5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CF8D280-6285-4F54-92CE-41EEA441B555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1" name="Footer Placeholder 6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 bwMode="black">
          <a:xfrm>
            <a:off x="838200" y="-1"/>
            <a:ext cx="10515600" cy="1216025"/>
          </a:xfrm>
          <a:noFill/>
        </p:spPr>
        <p:txBody>
          <a:bodyPr lIns="0" rIns="0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quarter" idx="10"/>
          </p:nvPr>
        </p:nvSpPr>
        <p:spPr bwMode="gray">
          <a:xfrm>
            <a:off x="838200" y="1366345"/>
            <a:ext cx="10515600" cy="4788393"/>
          </a:xfrm>
          <a:noFill/>
        </p:spPr>
        <p:txBody>
          <a:bodyPr lIns="91440" tIns="45720" rIns="91440" bIns="45720"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1"/>
          </p:nvPr>
        </p:nvSpPr>
        <p:spPr bwMode="black">
          <a:xfrm>
            <a:off x="838200" y="6356350"/>
            <a:ext cx="1358590" cy="365125"/>
          </a:xfrm>
        </p:spPr>
        <p:txBody>
          <a:bodyPr/>
          <a:lstStyle/>
          <a:p>
            <a:fld id="{704AF973-4733-4027-9DA3-EEE023AE9042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black"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22B8262-C2E2-4175-8B6F-3E2B4D904B90}" type="datetime1">
              <a:rPr lang="en-US" smtClean="0"/>
              <a:t>3/12/2025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 bwMode="black"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mnhousing.gov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black"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788" r:id="rId2"/>
    <p:sldLayoutId id="2147483787" r:id="rId3"/>
    <p:sldLayoutId id="2147483711" r:id="rId4"/>
    <p:sldLayoutId id="2147483712" r:id="rId5"/>
    <p:sldLayoutId id="2147483790" r:id="rId6"/>
    <p:sldLayoutId id="2147483789" r:id="rId7"/>
    <p:sldLayoutId id="2147483714" r:id="rId8"/>
    <p:sldLayoutId id="2147483780" r:id="rId9"/>
    <p:sldLayoutId id="2147483773" r:id="rId10"/>
    <p:sldLayoutId id="2147483800" r:id="rId11"/>
    <p:sldLayoutId id="2147483688" r:id="rId12"/>
    <p:sldLayoutId id="2147483826" r:id="rId13"/>
    <p:sldLayoutId id="2147483801" r:id="rId14"/>
    <p:sldLayoutId id="2147483802" r:id="rId15"/>
    <p:sldLayoutId id="2147483803" r:id="rId16"/>
    <p:sldLayoutId id="2147483843" r:id="rId17"/>
    <p:sldLayoutId id="2147483844" r:id="rId18"/>
    <p:sldLayoutId id="2147483767" r:id="rId19"/>
    <p:sldLayoutId id="2147483771" r:id="rId20"/>
    <p:sldLayoutId id="2147483772" r:id="rId21"/>
    <p:sldLayoutId id="2147483820" r:id="rId22"/>
    <p:sldLayoutId id="2147483769" r:id="rId23"/>
    <p:sldLayoutId id="2147483770" r:id="rId24"/>
    <p:sldLayoutId id="2147483829" r:id="rId25"/>
    <p:sldLayoutId id="2147483732" r:id="rId26"/>
    <p:sldLayoutId id="2147483794" r:id="rId27"/>
    <p:sldLayoutId id="2147483733" r:id="rId28"/>
    <p:sldLayoutId id="2147483821" r:id="rId29"/>
    <p:sldLayoutId id="2147483805" r:id="rId30"/>
    <p:sldLayoutId id="2147483806" r:id="rId31"/>
    <p:sldLayoutId id="2147483822" r:id="rId32"/>
    <p:sldLayoutId id="2147483750" r:id="rId33"/>
    <p:sldLayoutId id="2147483765" r:id="rId34"/>
    <p:sldLayoutId id="2147483823" r:id="rId35"/>
    <p:sldLayoutId id="2147483809" r:id="rId36"/>
    <p:sldLayoutId id="2147483808" r:id="rId37"/>
    <p:sldLayoutId id="2147483824" r:id="rId38"/>
    <p:sldLayoutId id="2147483781" r:id="rId39"/>
    <p:sldLayoutId id="2147483825" r:id="rId40"/>
    <p:sldLayoutId id="2147483807" r:id="rId41"/>
    <p:sldLayoutId id="2147483838" r:id="rId42"/>
    <p:sldLayoutId id="2147483832" r:id="rId43"/>
    <p:sldLayoutId id="2147483830" r:id="rId44"/>
    <p:sldLayoutId id="2147483837" r:id="rId45"/>
    <p:sldLayoutId id="2147483831" r:id="rId46"/>
    <p:sldLayoutId id="2147483836" r:id="rId47"/>
    <p:sldLayoutId id="2147483833" r:id="rId48"/>
    <p:sldLayoutId id="2147483842" r:id="rId49"/>
    <p:sldLayoutId id="2147483841" r:id="rId50"/>
    <p:sldLayoutId id="2147483738" r:id="rId51"/>
    <p:sldLayoutId id="2147483739" r:id="rId52"/>
    <p:sldLayoutId id="2147483754" r:id="rId53"/>
    <p:sldLayoutId id="2147483755" r:id="rId54"/>
    <p:sldLayoutId id="2147483759" r:id="rId55"/>
    <p:sldLayoutId id="2147483753" r:id="rId56"/>
    <p:sldLayoutId id="2147483763" r:id="rId57"/>
    <p:sldLayoutId id="2147483762" r:id="rId58"/>
    <p:sldLayoutId id="2147483797" r:id="rId59"/>
    <p:sldLayoutId id="2147483827" r:id="rId60"/>
    <p:sldLayoutId id="2147483845" r:id="rId6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8.PNG"/><Relationship Id="rId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1.sv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svg"/><Relationship Id="rId7" Type="http://schemas.openxmlformats.org/officeDocument/2006/relationships/image" Target="../media/image27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11" Type="http://schemas.openxmlformats.org/officeDocument/2006/relationships/image" Target="../media/image31.svg"/><Relationship Id="rId5" Type="http://schemas.openxmlformats.org/officeDocument/2006/relationships/image" Target="../media/image25.sv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7" Type="http://schemas.openxmlformats.org/officeDocument/2006/relationships/image" Target="../media/image41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38200" y="5924582"/>
            <a:ext cx="10515600" cy="49344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Minnesota Housing POHP Staff</a:t>
            </a:r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black">
          <a:xfrm>
            <a:off x="5766152" y="6138332"/>
            <a:ext cx="5587647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mnhousing.gov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0349BC-6581-0A8E-9480-58A0D30F6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4252396"/>
            <a:ext cx="11658600" cy="1295182"/>
          </a:xfrm>
        </p:spPr>
        <p:txBody>
          <a:bodyPr/>
          <a:lstStyle/>
          <a:p>
            <a:r>
              <a:rPr lang="en-US" dirty="0"/>
              <a:t>Self-Scoring Worksheet Tutorial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E18C2F-B7EB-4E3C-9B4F-1C31B7C08EB4}"/>
              </a:ext>
            </a:extLst>
          </p:cNvPr>
          <p:cNvSpPr txBox="1"/>
          <p:nvPr/>
        </p:nvSpPr>
        <p:spPr>
          <a:xfrm>
            <a:off x="-1" y="3596379"/>
            <a:ext cx="12191999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Publicly Owned Housing Program Appropriations Round</a:t>
            </a:r>
            <a:endParaRPr lang="en-US" sz="3600" b="1" dirty="0">
              <a:solidFill>
                <a:schemeClr val="bg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048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953-E038-65D0-A967-88914667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Program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EF401-BBF1-2C35-F862-5DB0F2AF12D9}"/>
              </a:ext>
            </a:extLst>
          </p:cNvPr>
          <p:cNvSpPr txBox="1"/>
          <p:nvPr/>
        </p:nvSpPr>
        <p:spPr>
          <a:xfrm>
            <a:off x="8200279" y="4588329"/>
            <a:ext cx="3344020" cy="1621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BB882BD1-B312-4431-E66F-B896DD3AF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4F43C4E9-7FD9-6A00-D209-0CBD2D181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15" y="1513488"/>
            <a:ext cx="8365961" cy="4903895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9A8756B-5785-C4B9-6BE8-AFC57CAF7FC7}"/>
              </a:ext>
            </a:extLst>
          </p:cNvPr>
          <p:cNvSpPr/>
          <p:nvPr/>
        </p:nvSpPr>
        <p:spPr>
          <a:xfrm>
            <a:off x="2802713" y="1562100"/>
            <a:ext cx="268147" cy="24471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7" name="Left Bracket 6">
            <a:extLst>
              <a:ext uri="{FF2B5EF4-FFF2-40B4-BE49-F238E27FC236}">
                <a16:creationId xmlns:a16="http://schemas.microsoft.com/office/drawing/2014/main" id="{A9CC4254-FE9C-1E3E-7205-90A8090AA37E}"/>
              </a:ext>
            </a:extLst>
          </p:cNvPr>
          <p:cNvSpPr/>
          <p:nvPr/>
        </p:nvSpPr>
        <p:spPr>
          <a:xfrm>
            <a:off x="1365250" y="1667606"/>
            <a:ext cx="363392" cy="4333144"/>
          </a:xfrm>
          <a:prstGeom prst="leftBracket">
            <a:avLst/>
          </a:prstGeom>
          <a:ln w="38100">
            <a:solidFill>
              <a:srgbClr val="C00000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898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01591-987B-EF63-ED6D-CF5E0C2A0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Calculations Tab</a:t>
            </a:r>
            <a:endParaRPr lang="en-US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8FEF4-9A06-5646-0B1C-63474301FD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Optional Help Tab</a:t>
            </a:r>
          </a:p>
          <a:p>
            <a:r>
              <a:rPr lang="en-US" dirty="0"/>
              <a:t>Sections of Scoring Template that involve a calculation</a:t>
            </a:r>
          </a:p>
          <a:p>
            <a:pPr lvl="1"/>
            <a:r>
              <a:rPr lang="en-US" dirty="0"/>
              <a:t>Program Priorities</a:t>
            </a:r>
          </a:p>
          <a:p>
            <a:pPr lvl="1"/>
            <a:r>
              <a:rPr lang="en-US" dirty="0"/>
              <a:t>Impact and Immediacy</a:t>
            </a:r>
          </a:p>
          <a:p>
            <a:pPr lvl="1"/>
            <a:r>
              <a:rPr lang="en-US" dirty="0"/>
              <a:t>Non-State Resources/Leverage</a:t>
            </a:r>
          </a:p>
          <a:p>
            <a:pPr lvl="1"/>
            <a:r>
              <a:rPr lang="en-US" dirty="0"/>
              <a:t>Low-Income Renter Households in subject Public Housing property</a:t>
            </a:r>
          </a:p>
        </p:txBody>
      </p:sp>
      <p:pic>
        <p:nvPicPr>
          <p:cNvPr id="4" name="Graphic 3" descr="Abacus outline">
            <a:extLst>
              <a:ext uri="{FF2B5EF4-FFF2-40B4-BE49-F238E27FC236}">
                <a16:creationId xmlns:a16="http://schemas.microsoft.com/office/drawing/2014/main" id="{3E153C8A-1DE9-8E8E-436C-C0A35A398C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4335" y="1990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80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953-E038-65D0-A967-88914667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Project Workbook – Scope of Work</a:t>
            </a:r>
          </a:p>
        </p:txBody>
      </p:sp>
      <p:pic>
        <p:nvPicPr>
          <p:cNvPr id="11" name="Content Placeholder 10" descr="Graphical user interface, text, table&#10;&#10;Description automatically generated">
            <a:extLst>
              <a:ext uri="{FF2B5EF4-FFF2-40B4-BE49-F238E27FC236}">
                <a16:creationId xmlns:a16="http://schemas.microsoft.com/office/drawing/2014/main" id="{653383AD-CC8A-B405-230B-076E605F14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673" y="1519286"/>
            <a:ext cx="9775783" cy="2587976"/>
          </a:xfr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56872A83-17E4-D325-FA89-9E8488F9A400}"/>
              </a:ext>
            </a:extLst>
          </p:cNvPr>
          <p:cNvSpPr/>
          <p:nvPr/>
        </p:nvSpPr>
        <p:spPr>
          <a:xfrm>
            <a:off x="10117389" y="3234816"/>
            <a:ext cx="1032390" cy="86190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364F917-3CAA-B2A0-B209-BD41D6A86983}"/>
              </a:ext>
            </a:extLst>
          </p:cNvPr>
          <p:cNvSpPr/>
          <p:nvPr/>
        </p:nvSpPr>
        <p:spPr>
          <a:xfrm>
            <a:off x="6124067" y="3293809"/>
            <a:ext cx="1466612" cy="753748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F6565BFC-995D-4343-F203-880864CB0D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"/>
          <a:stretch/>
        </p:blipFill>
        <p:spPr>
          <a:xfrm>
            <a:off x="1276175" y="4761344"/>
            <a:ext cx="9775784" cy="154389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D240B8A8-7724-D917-D8B4-DDC9FF112479}"/>
              </a:ext>
            </a:extLst>
          </p:cNvPr>
          <p:cNvGrpSpPr/>
          <p:nvPr/>
        </p:nvGrpSpPr>
        <p:grpSpPr>
          <a:xfrm>
            <a:off x="5643716" y="4345858"/>
            <a:ext cx="1179873" cy="64666"/>
            <a:chOff x="5034116" y="4345858"/>
            <a:chExt cx="1179873" cy="6466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BDE8CA62-EDA9-30C4-BE07-F2CE960F64AB}"/>
                </a:ext>
              </a:extLst>
            </p:cNvPr>
            <p:cNvSpPr/>
            <p:nvPr/>
          </p:nvSpPr>
          <p:spPr>
            <a:xfrm>
              <a:off x="5555227" y="4345858"/>
              <a:ext cx="137160" cy="64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5AD6D966-2E20-7967-3C27-B160905B7965}"/>
                </a:ext>
              </a:extLst>
            </p:cNvPr>
            <p:cNvSpPr/>
            <p:nvPr/>
          </p:nvSpPr>
          <p:spPr>
            <a:xfrm flipH="1">
              <a:off x="5034116" y="4345858"/>
              <a:ext cx="137160" cy="6400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FF7097A-FE6D-11A8-9284-E44E795A0F2B}"/>
                </a:ext>
              </a:extLst>
            </p:cNvPr>
            <p:cNvSpPr/>
            <p:nvPr/>
          </p:nvSpPr>
          <p:spPr>
            <a:xfrm>
              <a:off x="6076338" y="4345858"/>
              <a:ext cx="137651" cy="64666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2069D02E-7CAE-55CC-F72B-FD1618006E05}"/>
              </a:ext>
            </a:extLst>
          </p:cNvPr>
          <p:cNvSpPr/>
          <p:nvPr/>
        </p:nvSpPr>
        <p:spPr>
          <a:xfrm>
            <a:off x="8937519" y="5791202"/>
            <a:ext cx="2096290" cy="7109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20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953-E038-65D0-A967-88914667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Project Workbook – Development Costs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EF401-BBF1-2C35-F862-5DB0F2AF12D9}"/>
              </a:ext>
            </a:extLst>
          </p:cNvPr>
          <p:cNvSpPr txBox="1"/>
          <p:nvPr/>
        </p:nvSpPr>
        <p:spPr>
          <a:xfrm>
            <a:off x="8200279" y="4588329"/>
            <a:ext cx="3344020" cy="1621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83AC4C-B47D-C627-1838-6D2714AFB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19" y="1397207"/>
            <a:ext cx="6327586" cy="5292701"/>
          </a:xfr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38EB607-C635-B2E0-1ABF-E4C2EA201BC1}"/>
              </a:ext>
            </a:extLst>
          </p:cNvPr>
          <p:cNvSpPr/>
          <p:nvPr/>
        </p:nvSpPr>
        <p:spPr>
          <a:xfrm>
            <a:off x="5073444" y="2222092"/>
            <a:ext cx="1563329" cy="442451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F73E63-FACA-8775-B0C2-37D0AD711B3B}"/>
              </a:ext>
            </a:extLst>
          </p:cNvPr>
          <p:cNvCxnSpPr/>
          <p:nvPr/>
        </p:nvCxnSpPr>
        <p:spPr>
          <a:xfrm>
            <a:off x="2939846" y="2458065"/>
            <a:ext cx="1371600" cy="0"/>
          </a:xfrm>
          <a:prstGeom prst="line">
            <a:avLst/>
          </a:prstGeom>
          <a:ln w="88900">
            <a:solidFill>
              <a:srgbClr val="FFFF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276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953-E038-65D0-A967-88914667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Project Workbook – Development Costs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EF401-BBF1-2C35-F862-5DB0F2AF12D9}"/>
              </a:ext>
            </a:extLst>
          </p:cNvPr>
          <p:cNvSpPr txBox="1"/>
          <p:nvPr/>
        </p:nvSpPr>
        <p:spPr>
          <a:xfrm>
            <a:off x="8200279" y="4588329"/>
            <a:ext cx="3344020" cy="1621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Content Placeholder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883AC4C-B47D-C627-1838-6D2714AFBD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419" y="1397207"/>
            <a:ext cx="6327586" cy="5292701"/>
          </a:xfr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4A2CF52-0408-EC91-2DEB-2FEC720F2B13}"/>
              </a:ext>
            </a:extLst>
          </p:cNvPr>
          <p:cNvSpPr/>
          <p:nvPr/>
        </p:nvSpPr>
        <p:spPr>
          <a:xfrm>
            <a:off x="3903407" y="2998839"/>
            <a:ext cx="2777466" cy="4916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1470A58-673F-029A-E4C8-7F66073FEC05}"/>
              </a:ext>
            </a:extLst>
          </p:cNvPr>
          <p:cNvSpPr/>
          <p:nvPr/>
        </p:nvSpPr>
        <p:spPr>
          <a:xfrm>
            <a:off x="3849327" y="6258238"/>
            <a:ext cx="2777466" cy="49161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8215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953-E038-65D0-A967-88914667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Program Priorities Calculation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EF401-BBF1-2C35-F862-5DB0F2AF12D9}"/>
              </a:ext>
            </a:extLst>
          </p:cNvPr>
          <p:cNvSpPr txBox="1"/>
          <p:nvPr/>
        </p:nvSpPr>
        <p:spPr>
          <a:xfrm>
            <a:off x="8200279" y="4588329"/>
            <a:ext cx="3344020" cy="1621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phic 3" descr="Abacus outline">
            <a:extLst>
              <a:ext uri="{FF2B5EF4-FFF2-40B4-BE49-F238E27FC236}">
                <a16:creationId xmlns:a16="http://schemas.microsoft.com/office/drawing/2014/main" id="{54C2FEBA-0563-3A56-56C1-A25B323A9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335" y="199098"/>
            <a:ext cx="914400" cy="914400"/>
          </a:xfrm>
          <a:prstGeom prst="rect">
            <a:avLst/>
          </a:prstGeom>
        </p:spPr>
      </p:pic>
      <p:pic>
        <p:nvPicPr>
          <p:cNvPr id="15" name="Content Placeholder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DF223E-7B58-A176-35EE-76394381E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" y="1961137"/>
            <a:ext cx="11461473" cy="2758679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ECA6077-65FF-6A37-EB2F-7F72CE796220}"/>
              </a:ext>
            </a:extLst>
          </p:cNvPr>
          <p:cNvSpPr/>
          <p:nvPr/>
        </p:nvSpPr>
        <p:spPr>
          <a:xfrm>
            <a:off x="2200275" y="2914963"/>
            <a:ext cx="1952625" cy="58071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4C53319-68DE-298F-B8A1-E46324F3FAAA}"/>
              </a:ext>
            </a:extLst>
          </p:cNvPr>
          <p:cNvCxnSpPr>
            <a:cxnSpLocks/>
          </p:cNvCxnSpPr>
          <p:nvPr/>
        </p:nvCxnSpPr>
        <p:spPr>
          <a:xfrm flipV="1">
            <a:off x="3600450" y="4171950"/>
            <a:ext cx="0" cy="4354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DE46BD0B-DCEC-1681-C081-E9B4096961D1}"/>
              </a:ext>
            </a:extLst>
          </p:cNvPr>
          <p:cNvCxnSpPr>
            <a:cxnSpLocks/>
          </p:cNvCxnSpPr>
          <p:nvPr/>
        </p:nvCxnSpPr>
        <p:spPr>
          <a:xfrm flipV="1">
            <a:off x="9429750" y="4171950"/>
            <a:ext cx="0" cy="4354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F4F99D-8495-BE00-0A60-414675A88351}"/>
              </a:ext>
            </a:extLst>
          </p:cNvPr>
          <p:cNvCxnSpPr>
            <a:cxnSpLocks/>
          </p:cNvCxnSpPr>
          <p:nvPr/>
        </p:nvCxnSpPr>
        <p:spPr>
          <a:xfrm flipV="1">
            <a:off x="9429750" y="3333750"/>
            <a:ext cx="0" cy="435429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036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953-E038-65D0-A967-88914667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Program Priorities Calculation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EF401-BBF1-2C35-F862-5DB0F2AF12D9}"/>
              </a:ext>
            </a:extLst>
          </p:cNvPr>
          <p:cNvSpPr txBox="1"/>
          <p:nvPr/>
        </p:nvSpPr>
        <p:spPr>
          <a:xfrm>
            <a:off x="8200279" y="4588329"/>
            <a:ext cx="3344020" cy="1621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phic 3" descr="Abacus outline">
            <a:extLst>
              <a:ext uri="{FF2B5EF4-FFF2-40B4-BE49-F238E27FC236}">
                <a16:creationId xmlns:a16="http://schemas.microsoft.com/office/drawing/2014/main" id="{54C2FEBA-0563-3A56-56C1-A25B323A98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335" y="199098"/>
            <a:ext cx="914400" cy="914400"/>
          </a:xfrm>
          <a:prstGeom prst="rect">
            <a:avLst/>
          </a:prstGeom>
        </p:spPr>
      </p:pic>
      <p:pic>
        <p:nvPicPr>
          <p:cNvPr id="15" name="Content Placeholder 1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5DF223E-7B58-A176-35EE-76394381ED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63" y="1961137"/>
            <a:ext cx="11461473" cy="2758679"/>
          </a:xfr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ECA6077-65FF-6A37-EB2F-7F72CE796220}"/>
              </a:ext>
            </a:extLst>
          </p:cNvPr>
          <p:cNvSpPr/>
          <p:nvPr/>
        </p:nvSpPr>
        <p:spPr>
          <a:xfrm>
            <a:off x="5600700" y="2972113"/>
            <a:ext cx="411480" cy="4092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E7058E1-8D3B-D662-395A-5DECFB799755}"/>
              </a:ext>
            </a:extLst>
          </p:cNvPr>
          <p:cNvSpPr/>
          <p:nvPr/>
        </p:nvSpPr>
        <p:spPr>
          <a:xfrm>
            <a:off x="11439525" y="2972113"/>
            <a:ext cx="411480" cy="409262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953-E038-65D0-A967-88914667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Program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EF401-BBF1-2C35-F862-5DB0F2AF12D9}"/>
              </a:ext>
            </a:extLst>
          </p:cNvPr>
          <p:cNvSpPr txBox="1"/>
          <p:nvPr/>
        </p:nvSpPr>
        <p:spPr>
          <a:xfrm>
            <a:off x="8200279" y="4588329"/>
            <a:ext cx="3344020" cy="1621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BB882BD1-B312-4431-E66F-B896DD3AF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  <p:pic>
        <p:nvPicPr>
          <p:cNvPr id="8" name="Content Placeholder 7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17CF707-01F0-0AB0-E623-A36AD80D92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911" y="1561112"/>
            <a:ext cx="10620915" cy="4945809"/>
          </a:xfrm>
        </p:spPr>
      </p:pic>
    </p:spTree>
    <p:extLst>
      <p:ext uri="{BB962C8B-B14F-4D97-AF65-F5344CB8AC3E}">
        <p14:creationId xmlns:p14="http://schemas.microsoft.com/office/powerpoint/2010/main" val="1728421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D3CF-7AE1-8B0F-219F-939249B1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Impact and Immediacy</a:t>
            </a:r>
          </a:p>
        </p:txBody>
      </p:sp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F829F898-63AB-847A-C2BE-E7637168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  <p:pic>
        <p:nvPicPr>
          <p:cNvPr id="8" name="Content Placeholder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CC995C-D539-CEAE-5864-CBEF687DE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8" y="1975347"/>
            <a:ext cx="10647587" cy="3659442"/>
          </a:xfrm>
        </p:spPr>
      </p:pic>
    </p:spTree>
    <p:extLst>
      <p:ext uri="{BB962C8B-B14F-4D97-AF65-F5344CB8AC3E}">
        <p14:creationId xmlns:p14="http://schemas.microsoft.com/office/powerpoint/2010/main" val="27236906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385F18F-757C-AD28-B1A3-C155F3A097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53" y="1707663"/>
            <a:ext cx="11622024" cy="4270417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FF9D3CF-7AE1-8B0F-219F-939249B1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Impact and Immediacy Calculations</a:t>
            </a:r>
          </a:p>
        </p:txBody>
      </p:sp>
      <p:pic>
        <p:nvPicPr>
          <p:cNvPr id="4" name="Graphic 3" descr="Abacus outline">
            <a:extLst>
              <a:ext uri="{FF2B5EF4-FFF2-40B4-BE49-F238E27FC236}">
                <a16:creationId xmlns:a16="http://schemas.microsoft.com/office/drawing/2014/main" id="{FA9E8D79-48B4-6CA2-4838-545B56A5B2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335" y="199098"/>
            <a:ext cx="914400" cy="914400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00B1E6CA-BCC4-4F84-76A3-9F8C5CCCFB89}"/>
              </a:ext>
            </a:extLst>
          </p:cNvPr>
          <p:cNvSpPr/>
          <p:nvPr/>
        </p:nvSpPr>
        <p:spPr>
          <a:xfrm>
            <a:off x="2187987" y="2007318"/>
            <a:ext cx="1876426" cy="68733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AD76FE1-275D-D9BF-5EF2-8F3183DD8575}"/>
              </a:ext>
            </a:extLst>
          </p:cNvPr>
          <p:cNvSpPr/>
          <p:nvPr/>
        </p:nvSpPr>
        <p:spPr>
          <a:xfrm>
            <a:off x="5581957" y="2122386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745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C79B1-1FEC-D0AC-46E0-8CF3AEC52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Purpose of the Self-Scoring Worksheet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F374B9-51C7-86F0-BF77-6A6C6E9015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9087171"/>
              </p:ext>
            </p:extLst>
          </p:nvPr>
        </p:nvGraphicFramePr>
        <p:xfrm>
          <a:off x="838200" y="1593850"/>
          <a:ext cx="10515600" cy="4583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47750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9D3CF-7AE1-8B0F-219F-939249B11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Impact and Immediacy</a:t>
            </a:r>
          </a:p>
        </p:txBody>
      </p:sp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F829F898-63AB-847A-C2BE-E7637168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  <p:pic>
        <p:nvPicPr>
          <p:cNvPr id="7" name="Content Placeholder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6099C88-F5AF-BC40-490E-388D884A01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26" y="1982480"/>
            <a:ext cx="10668924" cy="3723454"/>
          </a:xfrm>
        </p:spPr>
      </p:pic>
    </p:spTree>
    <p:extLst>
      <p:ext uri="{BB962C8B-B14F-4D97-AF65-F5344CB8AC3E}">
        <p14:creationId xmlns:p14="http://schemas.microsoft.com/office/powerpoint/2010/main" val="541163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C85A-4F26-0401-4013-547B3F2BD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Innovative and Sustainable Design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B740C26-533F-2582-727E-B307B4A88B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89989"/>
            <a:ext cx="10515600" cy="2990834"/>
          </a:xfrm>
          <a:prstGeom prst="rect">
            <a:avLst/>
          </a:prstGeom>
          <a:effectLst/>
        </p:spPr>
      </p:pic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F977BDB6-1A6F-7E9D-2061-DF7EF68F0F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44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F6488-6D99-3399-27C3-37F7FB83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POHP Loan and Non-State Resources/Leverage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EE5A004-0EF0-A247-A846-EACF0492F5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838199" y="1812578"/>
            <a:ext cx="10515600" cy="4145656"/>
          </a:xfrm>
          <a:prstGeom prst="rect">
            <a:avLst/>
          </a:prstGeom>
          <a:effectLst/>
        </p:spPr>
      </p:pic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0DC68CE5-C16A-D2BB-9334-A54501A73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BB8AE5-23CF-C8CF-D292-081FB6C2E2E5}"/>
              </a:ext>
            </a:extLst>
          </p:cNvPr>
          <p:cNvCxnSpPr/>
          <p:nvPr/>
        </p:nvCxnSpPr>
        <p:spPr>
          <a:xfrm>
            <a:off x="838199" y="2247900"/>
            <a:ext cx="0" cy="371033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33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BD884-03B5-E0AA-9CDB-E67343E9E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Non-State Resources/Leverage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28057BC-DA28-B6CE-F7BA-22961DB954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0137" y="2518569"/>
            <a:ext cx="9991725" cy="1743075"/>
          </a:xfrm>
          <a:prstGeom prst="rect">
            <a:avLst/>
          </a:prstGeom>
          <a:effectLst/>
        </p:spPr>
      </p:pic>
      <p:pic>
        <p:nvPicPr>
          <p:cNvPr id="3" name="Graphic 2" descr="Abacus outline">
            <a:extLst>
              <a:ext uri="{FF2B5EF4-FFF2-40B4-BE49-F238E27FC236}">
                <a16:creationId xmlns:a16="http://schemas.microsoft.com/office/drawing/2014/main" id="{7A8E90A5-C8DC-22D4-9E77-EF0BCDF825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335" y="199098"/>
            <a:ext cx="914400" cy="9144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F24713AD-FE4F-88A7-3A3E-A2E25E5BF8CA}"/>
              </a:ext>
            </a:extLst>
          </p:cNvPr>
          <p:cNvSpPr/>
          <p:nvPr/>
        </p:nvSpPr>
        <p:spPr>
          <a:xfrm>
            <a:off x="3824748" y="3259094"/>
            <a:ext cx="3028339" cy="98288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811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9D442-B0F2-9949-58C3-6A6D736F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Organizational/Capacity</a:t>
            </a:r>
          </a:p>
        </p:txBody>
      </p:sp>
      <p:pic>
        <p:nvPicPr>
          <p:cNvPr id="5" name="Content Placeholder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F81BC96-C66E-E95A-D967-7F51F1464E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5402" y="1508124"/>
            <a:ext cx="8491347" cy="5100066"/>
          </a:xfrm>
          <a:prstGeom prst="rect">
            <a:avLst/>
          </a:prstGeom>
          <a:effectLst/>
        </p:spPr>
      </p:pic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2FCB752E-0CCC-4E7E-690D-F0CBC1B6D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41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DB6AA-39EB-0C47-E872-228988DBBC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Community and Low-Income Renter Household Review</a:t>
            </a:r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5D15759-9BB9-9006-1D13-A8B399A99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1612" y="1842294"/>
            <a:ext cx="9248775" cy="4086225"/>
          </a:xfrm>
          <a:prstGeom prst="rect">
            <a:avLst/>
          </a:prstGeom>
          <a:effectLst/>
        </p:spPr>
      </p:pic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3238ED1A-DF3D-593B-9992-08C157AFBC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9444" y="142357"/>
            <a:ext cx="914400" cy="914400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57673023-9314-A625-317C-2E1CF18C0D75}"/>
              </a:ext>
            </a:extLst>
          </p:cNvPr>
          <p:cNvCxnSpPr>
            <a:cxnSpLocks/>
          </p:cNvCxnSpPr>
          <p:nvPr/>
        </p:nvCxnSpPr>
        <p:spPr>
          <a:xfrm>
            <a:off x="771525" y="2552700"/>
            <a:ext cx="466725" cy="0"/>
          </a:xfrm>
          <a:prstGeom prst="straightConnector1">
            <a:avLst/>
          </a:prstGeom>
          <a:ln w="508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6000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B6649-8027-1520-4114-EECDBAD79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Low-Income Renter Households in subject Public Housing Property</a:t>
            </a:r>
          </a:p>
        </p:txBody>
      </p:sp>
      <p:pic>
        <p:nvPicPr>
          <p:cNvPr id="5" name="Content Placeholder 4" descr="Graphical user interface&#10;&#10;Description automatically generated">
            <a:extLst>
              <a:ext uri="{FF2B5EF4-FFF2-40B4-BE49-F238E27FC236}">
                <a16:creationId xmlns:a16="http://schemas.microsoft.com/office/drawing/2014/main" id="{19A87CFE-BFDC-D5C7-7038-35CFF325F9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5425" y="2194719"/>
            <a:ext cx="9534525" cy="1749743"/>
          </a:xfrm>
          <a:prstGeom prst="rect">
            <a:avLst/>
          </a:prstGeom>
          <a:effectLst/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6C8BC0E-7DAE-DE5B-7DDB-3526E1737336}"/>
              </a:ext>
            </a:extLst>
          </p:cNvPr>
          <p:cNvCxnSpPr/>
          <p:nvPr/>
        </p:nvCxnSpPr>
        <p:spPr>
          <a:xfrm>
            <a:off x="1495425" y="2194719"/>
            <a:ext cx="0" cy="1834356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aphic 5" descr="Abacus outline">
            <a:extLst>
              <a:ext uri="{FF2B5EF4-FFF2-40B4-BE49-F238E27FC236}">
                <a16:creationId xmlns:a16="http://schemas.microsoft.com/office/drawing/2014/main" id="{9F4AFAC8-FBE5-DBBE-BFC8-500BBDEC1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4335" y="19909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086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811951-553A-6BF5-915C-8825135A0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Demographics by County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3370DCC-DA42-3312-E600-0256BC28BE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0655" y="1593850"/>
            <a:ext cx="10230690" cy="4583113"/>
          </a:xfrm>
          <a:prstGeom prst="rect">
            <a:avLst/>
          </a:prstGeom>
          <a:effectLst/>
        </p:spPr>
      </p:pic>
      <p:pic>
        <p:nvPicPr>
          <p:cNvPr id="3" name="Graphic 2" descr="Users with solid fill">
            <a:extLst>
              <a:ext uri="{FF2B5EF4-FFF2-40B4-BE49-F238E27FC236}">
                <a16:creationId xmlns:a16="http://schemas.microsoft.com/office/drawing/2014/main" id="{D0EBA8A0-53E4-6825-54A3-47A79C0D2C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4168" y="130270"/>
            <a:ext cx="914400" cy="9144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2AC7AD-ADB9-0C3E-3219-91FA03D86266}"/>
              </a:ext>
            </a:extLst>
          </p:cNvPr>
          <p:cNvCxnSpPr/>
          <p:nvPr/>
        </p:nvCxnSpPr>
        <p:spPr>
          <a:xfrm>
            <a:off x="980655" y="4991100"/>
            <a:ext cx="10230690" cy="0"/>
          </a:xfrm>
          <a:prstGeom prst="line">
            <a:avLst/>
          </a:prstGeom>
          <a:ln w="139700">
            <a:solidFill>
              <a:srgbClr val="FFFF00">
                <a:alpha val="4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27E7978D-0280-2A5C-0FE8-4E992B80B040}"/>
              </a:ext>
            </a:extLst>
          </p:cNvPr>
          <p:cNvSpPr/>
          <p:nvPr/>
        </p:nvSpPr>
        <p:spPr>
          <a:xfrm>
            <a:off x="10820400" y="4770489"/>
            <a:ext cx="457200" cy="4572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58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38200" y="5924582"/>
            <a:ext cx="10515600" cy="49344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POHP Self-Scoring Worksheet Tutorial</a:t>
            </a:r>
          </a:p>
        </p:txBody>
      </p:sp>
      <p:sp>
        <p:nvSpPr>
          <p:cNvPr id="9" name="Footer Placeholder 6"/>
          <p:cNvSpPr txBox="1">
            <a:spLocks/>
          </p:cNvSpPr>
          <p:nvPr/>
        </p:nvSpPr>
        <p:spPr bwMode="black">
          <a:xfrm>
            <a:off x="5766152" y="6138332"/>
            <a:ext cx="5587647" cy="365125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mnhousing.gov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20349BC-6581-0A8E-9480-58A0D30F6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" y="4099996"/>
            <a:ext cx="11658600" cy="1295182"/>
          </a:xfrm>
        </p:spPr>
        <p:txBody>
          <a:bodyPr>
            <a:normAutofit/>
          </a:bodyPr>
          <a:lstStyle/>
          <a:p>
            <a:r>
              <a:rPr lang="en-US" sz="4400" b="1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3409193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B0A3FD-D86A-946B-D5AD-F2039718B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Worksheet Tabs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C1329E9-9322-52DF-42D7-26A944740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D3936A6A-1BF7-938E-7F8D-D48E5D9A1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Content Placeholder 8" descr="Text&#10;&#10;Description automatically generated with low confidence">
            <a:extLst>
              <a:ext uri="{FF2B5EF4-FFF2-40B4-BE49-F238E27FC236}">
                <a16:creationId xmlns:a16="http://schemas.microsoft.com/office/drawing/2014/main" id="{2DF8AAC2-358B-94D9-0C3F-6BDCA2DCA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85" y="1539309"/>
            <a:ext cx="8558112" cy="4882896"/>
          </a:xfr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F24A331-D69A-107D-CFC3-1D85D8A7F09C}"/>
              </a:ext>
            </a:extLst>
          </p:cNvPr>
          <p:cNvSpPr/>
          <p:nvPr/>
        </p:nvSpPr>
        <p:spPr>
          <a:xfrm>
            <a:off x="983692" y="5819551"/>
            <a:ext cx="3409950" cy="9144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72356-272C-79EE-0C0C-C4946EBB5B97}"/>
              </a:ext>
            </a:extLst>
          </p:cNvPr>
          <p:cNvCxnSpPr>
            <a:cxnSpLocks/>
          </p:cNvCxnSpPr>
          <p:nvPr/>
        </p:nvCxnSpPr>
        <p:spPr>
          <a:xfrm flipV="1">
            <a:off x="1081547" y="2670288"/>
            <a:ext cx="4702850" cy="3455209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78D2D1D-B628-F569-BE6C-AD830DA89313}"/>
              </a:ext>
            </a:extLst>
          </p:cNvPr>
          <p:cNvCxnSpPr>
            <a:cxnSpLocks/>
          </p:cNvCxnSpPr>
          <p:nvPr/>
        </p:nvCxnSpPr>
        <p:spPr>
          <a:xfrm flipV="1">
            <a:off x="4178710" y="3236345"/>
            <a:ext cx="7723105" cy="3272610"/>
          </a:xfrm>
          <a:prstGeom prst="line">
            <a:avLst/>
          </a:prstGeom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4FEF6C8-1F6C-8519-ACD9-C8DE06A0ADCA}"/>
              </a:ext>
            </a:extLst>
          </p:cNvPr>
          <p:cNvGrpSpPr/>
          <p:nvPr/>
        </p:nvGrpSpPr>
        <p:grpSpPr>
          <a:xfrm>
            <a:off x="5702710" y="2538478"/>
            <a:ext cx="6223947" cy="731520"/>
            <a:chOff x="5702710" y="2587645"/>
            <a:chExt cx="6223947" cy="73152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9E281F9-D306-0C6C-52DB-D1B50E53459E}"/>
                </a:ext>
              </a:extLst>
            </p:cNvPr>
            <p:cNvSpPr/>
            <p:nvPr/>
          </p:nvSpPr>
          <p:spPr>
            <a:xfrm>
              <a:off x="5702710" y="2587645"/>
              <a:ext cx="6223947" cy="73152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C370E55-5E33-82EA-8F43-3254DE53CBB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2883" y="2719455"/>
              <a:ext cx="5943600" cy="46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9112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ED86-493A-D19F-7F19-2DDA8636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Icon Help</a:t>
            </a:r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AFFB8D0B-28BA-B43D-2827-BAAD210A46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0129" y="1590312"/>
            <a:ext cx="6751071" cy="4582339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dirty="0"/>
              <a:t>Instruction Tab</a:t>
            </a:r>
          </a:p>
          <a:p>
            <a:pPr>
              <a:lnSpc>
                <a:spcPct val="20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dirty="0"/>
              <a:t>Scoring Tab</a:t>
            </a:r>
          </a:p>
          <a:p>
            <a:pPr>
              <a:lnSpc>
                <a:spcPct val="20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dirty="0"/>
              <a:t>Calculations Tab</a:t>
            </a:r>
          </a:p>
          <a:p>
            <a:pPr>
              <a:lnSpc>
                <a:spcPct val="200000"/>
              </a:lnSpc>
              <a:spcBef>
                <a:spcPts val="2400"/>
              </a:spcBef>
              <a:spcAft>
                <a:spcPts val="600"/>
              </a:spcAft>
            </a:pPr>
            <a:r>
              <a:rPr lang="en-US" dirty="0"/>
              <a:t>Demographics Tab</a:t>
            </a:r>
          </a:p>
          <a:p>
            <a:endParaRPr lang="en-US" dirty="0"/>
          </a:p>
        </p:txBody>
      </p:sp>
      <p:pic>
        <p:nvPicPr>
          <p:cNvPr id="8" name="Graphic 7" descr="Abacus outline">
            <a:extLst>
              <a:ext uri="{FF2B5EF4-FFF2-40B4-BE49-F238E27FC236}">
                <a16:creationId xmlns:a16="http://schemas.microsoft.com/office/drawing/2014/main" id="{A6095480-52A0-470B-D4AF-A016403155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25058" y="3851930"/>
            <a:ext cx="914400" cy="914400"/>
          </a:xfrm>
          <a:prstGeom prst="rect">
            <a:avLst/>
          </a:prstGeom>
        </p:spPr>
      </p:pic>
      <p:pic>
        <p:nvPicPr>
          <p:cNvPr id="14" name="Graphic 13" descr="Users with solid fill">
            <a:extLst>
              <a:ext uri="{FF2B5EF4-FFF2-40B4-BE49-F238E27FC236}">
                <a16:creationId xmlns:a16="http://schemas.microsoft.com/office/drawing/2014/main" id="{B092151A-ABB2-C91A-125A-B6CFBE2E0D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25058" y="4926182"/>
            <a:ext cx="914400" cy="914400"/>
          </a:xfrm>
          <a:prstGeom prst="rect">
            <a:avLst/>
          </a:prstGeom>
        </p:spPr>
      </p:pic>
      <p:pic>
        <p:nvPicPr>
          <p:cNvPr id="16" name="Graphic 15" descr="Pen outline">
            <a:extLst>
              <a:ext uri="{FF2B5EF4-FFF2-40B4-BE49-F238E27FC236}">
                <a16:creationId xmlns:a16="http://schemas.microsoft.com/office/drawing/2014/main" id="{C3A5AE90-EC2B-C790-0760-761C13334D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25058" y="2777677"/>
            <a:ext cx="914400" cy="914400"/>
          </a:xfrm>
          <a:prstGeom prst="rect">
            <a:avLst/>
          </a:prstGeom>
        </p:spPr>
      </p:pic>
      <p:pic>
        <p:nvPicPr>
          <p:cNvPr id="21" name="Graphic 20" descr="Clipboard Checked with solid fill">
            <a:extLst>
              <a:ext uri="{FF2B5EF4-FFF2-40B4-BE49-F238E27FC236}">
                <a16:creationId xmlns:a16="http://schemas.microsoft.com/office/drawing/2014/main" id="{7A719872-1288-A330-EBEA-B9E96402DEE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525058" y="1703424"/>
            <a:ext cx="914400" cy="914400"/>
          </a:xfrm>
          <a:prstGeom prst="rect">
            <a:avLst/>
          </a:prstGeom>
        </p:spPr>
      </p:pic>
      <p:pic>
        <p:nvPicPr>
          <p:cNvPr id="23" name="Graphic 22" descr="Thought outline">
            <a:extLst>
              <a:ext uri="{FF2B5EF4-FFF2-40B4-BE49-F238E27FC236}">
                <a16:creationId xmlns:a16="http://schemas.microsoft.com/office/drawing/2014/main" id="{D5897F76-4328-FE61-5462-317F5E1EEEC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4183" y="15081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63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7ED86-493A-D19F-7F19-2DDA8636F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Instruction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743D09-2AB4-7711-0075-98080E6154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258" y="1594624"/>
            <a:ext cx="4264742" cy="4582339"/>
          </a:xfrm>
        </p:spPr>
        <p:txBody>
          <a:bodyPr anchor="ctr">
            <a:normAutofit lnSpcReduction="10000"/>
          </a:bodyPr>
          <a:lstStyle/>
          <a:p>
            <a:pPr marL="344488" lvl="1" indent="-227013"/>
            <a:r>
              <a:rPr lang="en-US" sz="2800" dirty="0"/>
              <a:t>How to enter data in the worksheet</a:t>
            </a:r>
          </a:p>
          <a:p>
            <a:pPr marL="117475" lvl="1" indent="0">
              <a:buNone/>
            </a:pPr>
            <a:endParaRPr lang="en-US" sz="1000" dirty="0"/>
          </a:p>
          <a:p>
            <a:pPr marL="344488" lvl="1" indent="-227013"/>
            <a:r>
              <a:rPr lang="en-US" sz="2800" dirty="0"/>
              <a:t>How to print the worksheet if desired</a:t>
            </a:r>
          </a:p>
          <a:p>
            <a:pPr marL="117475" lvl="1" indent="0">
              <a:buNone/>
            </a:pPr>
            <a:endParaRPr lang="en-US" sz="1100" dirty="0"/>
          </a:p>
          <a:p>
            <a:pPr marL="344488" lvl="1" indent="-227013"/>
            <a:r>
              <a:rPr lang="en-US" sz="2800" dirty="0"/>
              <a:t>Definitions and links for more information on terms used on the Scoring Tab</a:t>
            </a:r>
          </a:p>
        </p:txBody>
      </p:sp>
      <p:pic>
        <p:nvPicPr>
          <p:cNvPr id="6" name="Content Placeholder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44CA2141-2CB8-EB88-88A6-5D254CD842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5758" y="1835759"/>
            <a:ext cx="7159763" cy="4248061"/>
          </a:xfrm>
        </p:spPr>
      </p:pic>
      <p:pic>
        <p:nvPicPr>
          <p:cNvPr id="8" name="Graphic 7" descr="Clipboard Checked with solid fill">
            <a:extLst>
              <a:ext uri="{FF2B5EF4-FFF2-40B4-BE49-F238E27FC236}">
                <a16:creationId xmlns:a16="http://schemas.microsoft.com/office/drawing/2014/main" id="{E038C85D-836E-90A1-01D1-F2A084083E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3833" y="15976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561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55EE2-21E7-1F2C-C0D8-0FA714F5F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>
                <a:solidFill>
                  <a:schemeClr val="tx1"/>
                </a:solidFill>
              </a:rPr>
              <a:t>Scoring Tab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D45B0-4827-307C-9BB8-87216AB40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Eight sections to complete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General Project and Applicant Information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Threshold Criteria 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Program Priorities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Impact and Immediacy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Innovative and Sustainable Design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Proposed POHP Loan Percentage and Non-State Resources/Leverage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Organizational Capacity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Community and Low-Income Renter Household Review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65880C8-05A3-AFC2-612C-CE2FD3C2773F}"/>
              </a:ext>
            </a:extLst>
          </p:cNvPr>
          <p:cNvSpPr txBox="1">
            <a:spLocks/>
          </p:cNvSpPr>
          <p:nvPr/>
        </p:nvSpPr>
        <p:spPr bwMode="white">
          <a:xfrm>
            <a:off x="990600" y="1679"/>
            <a:ext cx="10515600" cy="1216025"/>
          </a:xfrm>
          <a:prstGeom prst="rect">
            <a:avLst/>
          </a:prstGeom>
          <a:noFill/>
        </p:spPr>
        <p:txBody>
          <a:bodyPr vert="horz" lIns="0" tIns="45720" rIns="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Scoring Tab</a:t>
            </a:r>
          </a:p>
        </p:txBody>
      </p:sp>
      <p:pic>
        <p:nvPicPr>
          <p:cNvPr id="5" name="Graphic 4" descr="Pen outline">
            <a:extLst>
              <a:ext uri="{FF2B5EF4-FFF2-40B4-BE49-F238E27FC236}">
                <a16:creationId xmlns:a16="http://schemas.microsoft.com/office/drawing/2014/main" id="{592C6883-EBF2-09CC-F76A-ED3BA8480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310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97C8F-3B2A-AD4E-1241-DA827B58A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General Project and Applicant Information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40E5E65-F2DE-1D43-9446-29888C01E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482"/>
          <a:stretch/>
        </p:blipFill>
        <p:spPr>
          <a:xfrm>
            <a:off x="1619250" y="1842294"/>
            <a:ext cx="8953500" cy="3290145"/>
          </a:xfrm>
          <a:prstGeom prst="rect">
            <a:avLst/>
          </a:prstGeom>
          <a:effectLst/>
        </p:spPr>
      </p:pic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DBBDE818-7C5D-3AD4-62A3-1836A4FC6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05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4DD8B-EABE-3C6E-E28F-A3D86F72DD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Threshold Criteria</a:t>
            </a:r>
          </a:p>
        </p:txBody>
      </p:sp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B56C6CC8-F143-589F-3773-844BDE865C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  <p:pic>
        <p:nvPicPr>
          <p:cNvPr id="8" name="Content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A75A7A89-386D-67B8-0159-799B6251CE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41" y="1988695"/>
            <a:ext cx="9190517" cy="1440305"/>
          </a:xfr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D84610D-2D8A-3E39-A0B8-17D2847E18A6}"/>
              </a:ext>
            </a:extLst>
          </p:cNvPr>
          <p:cNvGrpSpPr/>
          <p:nvPr/>
        </p:nvGrpSpPr>
        <p:grpSpPr>
          <a:xfrm>
            <a:off x="7775892" y="4337050"/>
            <a:ext cx="1307465" cy="1289050"/>
            <a:chOff x="7775892" y="4337050"/>
            <a:chExt cx="1307465" cy="128905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EE02D59-777D-0778-D1E3-9A37CDA2F28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9071" t="56210" r="27350" b="31257"/>
            <a:stretch/>
          </p:blipFill>
          <p:spPr bwMode="auto">
            <a:xfrm>
              <a:off x="7775892" y="4337050"/>
              <a:ext cx="1307465" cy="12890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Graphic 10" descr="Right pointing backhand index outline">
              <a:extLst>
                <a:ext uri="{FF2B5EF4-FFF2-40B4-BE49-F238E27FC236}">
                  <a16:creationId xmlns:a16="http://schemas.microsoft.com/office/drawing/2014/main" id="{A6738270-BA30-6F73-B211-4D84CA8E1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6200000">
              <a:off x="8648700" y="4861560"/>
              <a:ext cx="320040" cy="320040"/>
            </a:xfrm>
            <a:prstGeom prst="rect">
              <a:avLst/>
            </a:prstGeom>
          </p:spPr>
        </p:pic>
      </p:grp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4B2A35C-D6E5-140F-ECCA-EE0FEAEF9C08}"/>
              </a:ext>
            </a:extLst>
          </p:cNvPr>
          <p:cNvCxnSpPr/>
          <p:nvPr/>
        </p:nvCxnSpPr>
        <p:spPr>
          <a:xfrm flipH="1">
            <a:off x="9220200" y="3429000"/>
            <a:ext cx="857250" cy="1423035"/>
          </a:xfrm>
          <a:prstGeom prst="straightConnector1">
            <a:avLst/>
          </a:prstGeom>
          <a:ln w="127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834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48953-E038-65D0-A967-88914667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Program Priorities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FEF401-BBF1-2C35-F862-5DB0F2AF12D9}"/>
              </a:ext>
            </a:extLst>
          </p:cNvPr>
          <p:cNvSpPr txBox="1"/>
          <p:nvPr/>
        </p:nvSpPr>
        <p:spPr>
          <a:xfrm>
            <a:off x="8200279" y="4588329"/>
            <a:ext cx="3344020" cy="16219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lvl="1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</a:pPr>
            <a:endParaRPr lang="en-US" cap="all" dirty="0">
              <a:solidFill>
                <a:schemeClr val="bg2">
                  <a:lumMod val="40000"/>
                  <a:lumOff val="60000"/>
                </a:schemeClr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Graphic 2" descr="Pen outline">
            <a:extLst>
              <a:ext uri="{FF2B5EF4-FFF2-40B4-BE49-F238E27FC236}">
                <a16:creationId xmlns:a16="http://schemas.microsoft.com/office/drawing/2014/main" id="{BB882BD1-B312-4431-E66F-B896DD3AF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567" y="142357"/>
            <a:ext cx="914400" cy="914400"/>
          </a:xfrm>
          <a:prstGeom prst="rect">
            <a:avLst/>
          </a:prstGeom>
        </p:spPr>
      </p:pic>
      <p:pic>
        <p:nvPicPr>
          <p:cNvPr id="9" name="Content Placeholder 8" descr="A picture containing text&#10;&#10;Description automatically generated">
            <a:extLst>
              <a:ext uri="{FF2B5EF4-FFF2-40B4-BE49-F238E27FC236}">
                <a16:creationId xmlns:a16="http://schemas.microsoft.com/office/drawing/2014/main" id="{4F43C4E9-7FD9-6A00-D209-0CBD2D181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15" y="1513488"/>
            <a:ext cx="8365961" cy="4903895"/>
          </a:xfrm>
        </p:spPr>
      </p:pic>
    </p:spTree>
    <p:extLst>
      <p:ext uri="{BB962C8B-B14F-4D97-AF65-F5344CB8AC3E}">
        <p14:creationId xmlns:p14="http://schemas.microsoft.com/office/powerpoint/2010/main" val="1216192465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B8C6C36-3612-48B2-9CB2-7BA4E864901A}" vid="{294D5F14-B35B-432C-B5BF-34FEC20C1B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678B604-9059-4F1C-B8E2-C96A71A964D2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Slides (1)</Template>
  <TotalTime>5824</TotalTime>
  <Words>251</Words>
  <Application>Microsoft Office PowerPoint</Application>
  <PresentationFormat>Widescreen</PresentationFormat>
  <Paragraphs>65</Paragraphs>
  <Slides>28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Calibri</vt:lpstr>
      <vt:lpstr>Minnesota</vt:lpstr>
      <vt:lpstr>Self-Scoring Worksheet Tutorial</vt:lpstr>
      <vt:lpstr>Purpose of the Self-Scoring Worksheet</vt:lpstr>
      <vt:lpstr>Worksheet Tabs</vt:lpstr>
      <vt:lpstr>Icon Help</vt:lpstr>
      <vt:lpstr>Instruction Tab</vt:lpstr>
      <vt:lpstr>Scoring Tab</vt:lpstr>
      <vt:lpstr>General Project and Applicant Information</vt:lpstr>
      <vt:lpstr>Threshold Criteria</vt:lpstr>
      <vt:lpstr>Program Priorities</vt:lpstr>
      <vt:lpstr>Program Priorities</vt:lpstr>
      <vt:lpstr>Calculations Tab</vt:lpstr>
      <vt:lpstr>Project Workbook – Scope of Work</vt:lpstr>
      <vt:lpstr>Project Workbook – Development Costs</vt:lpstr>
      <vt:lpstr>Project Workbook – Development Costs</vt:lpstr>
      <vt:lpstr>Program Priorities Calculation</vt:lpstr>
      <vt:lpstr>Program Priorities Calculation</vt:lpstr>
      <vt:lpstr>Program Priorities</vt:lpstr>
      <vt:lpstr>Impact and Immediacy</vt:lpstr>
      <vt:lpstr>Impact and Immediacy Calculations</vt:lpstr>
      <vt:lpstr>Impact and Immediacy</vt:lpstr>
      <vt:lpstr>Innovative and Sustainable Design</vt:lpstr>
      <vt:lpstr>POHP Loan and Non-State Resources/Leverage</vt:lpstr>
      <vt:lpstr>Non-State Resources/Leverage</vt:lpstr>
      <vt:lpstr>Organizational/Capacity</vt:lpstr>
      <vt:lpstr>Community and Low-Income Renter Household Review</vt:lpstr>
      <vt:lpstr>Low-Income Renter Households in subject Public Housing Property</vt:lpstr>
      <vt:lpstr>Demographics by County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/>
  <dc:creator>Bergmann, Susan (MHFA)</dc:creator>
  <cp:keywords/>
  <dc:description/>
  <cp:lastModifiedBy>Bergmann, Susan (MHFA)</cp:lastModifiedBy>
  <cp:revision>87</cp:revision>
  <cp:lastPrinted>2017-03-14T16:27:36Z</cp:lastPrinted>
  <dcterms:created xsi:type="dcterms:W3CDTF">2023-11-08T17:23:50Z</dcterms:created>
  <dcterms:modified xsi:type="dcterms:W3CDTF">2025-03-13T03:02:08Z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2.01</vt:lpwstr>
  </property>
</Properties>
</file>